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0" r:id="rId3"/>
    <p:sldId id="256" r:id="rId4"/>
    <p:sldId id="258" r:id="rId5"/>
    <p:sldId id="261" r:id="rId6"/>
    <p:sldId id="264" r:id="rId7"/>
    <p:sldId id="265" r:id="rId8"/>
    <p:sldId id="262" r:id="rId9"/>
    <p:sldId id="257" r:id="rId10"/>
    <p:sldId id="263"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CF6E277-000C-4740-96BF-2AACC6EADECB}" type="datetimeFigureOut">
              <a:rPr lang="en-US" smtClean="0"/>
              <a:pPr/>
              <a:t>6/3/2020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9BC9B-F636-4028-A4DA-1F9FF3FA098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F6E277-000C-4740-96BF-2AACC6EADECB}" type="datetimeFigureOut">
              <a:rPr lang="en-US" smtClean="0"/>
              <a:pPr/>
              <a:t>6/3/2020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9BC9B-F636-4028-A4DA-1F9FF3FA098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F6E277-000C-4740-96BF-2AACC6EADECB}" type="datetimeFigureOut">
              <a:rPr lang="en-US" smtClean="0"/>
              <a:pPr/>
              <a:t>6/3/2020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9BC9B-F636-4028-A4DA-1F9FF3FA098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F6E277-000C-4740-96BF-2AACC6EADECB}" type="datetimeFigureOut">
              <a:rPr lang="en-US" smtClean="0"/>
              <a:pPr/>
              <a:t>6/3/2020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9BC9B-F636-4028-A4DA-1F9FF3FA098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F6E277-000C-4740-96BF-2AACC6EADECB}" type="datetimeFigureOut">
              <a:rPr lang="en-US" smtClean="0"/>
              <a:pPr/>
              <a:t>6/3/2020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9BC9B-F636-4028-A4DA-1F9FF3FA098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CF6E277-000C-4740-96BF-2AACC6EADECB}" type="datetimeFigureOut">
              <a:rPr lang="en-US" smtClean="0"/>
              <a:pPr/>
              <a:t>6/3/2020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79BC9B-F636-4028-A4DA-1F9FF3FA098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CF6E277-000C-4740-96BF-2AACC6EADECB}" type="datetimeFigureOut">
              <a:rPr lang="en-US" smtClean="0"/>
              <a:pPr/>
              <a:t>6/3/2020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79BC9B-F636-4028-A4DA-1F9FF3FA098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CF6E277-000C-4740-96BF-2AACC6EADECB}" type="datetimeFigureOut">
              <a:rPr lang="en-US" smtClean="0"/>
              <a:pPr/>
              <a:t>6/3/2020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79BC9B-F636-4028-A4DA-1F9FF3FA098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F6E277-000C-4740-96BF-2AACC6EADECB}" type="datetimeFigureOut">
              <a:rPr lang="en-US" smtClean="0"/>
              <a:pPr/>
              <a:t>6/3/2020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79BC9B-F636-4028-A4DA-1F9FF3FA098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F6E277-000C-4740-96BF-2AACC6EADECB}" type="datetimeFigureOut">
              <a:rPr lang="en-US" smtClean="0"/>
              <a:pPr/>
              <a:t>6/3/2020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79BC9B-F636-4028-A4DA-1F9FF3FA098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F6E277-000C-4740-96BF-2AACC6EADECB}" type="datetimeFigureOut">
              <a:rPr lang="en-US" smtClean="0"/>
              <a:pPr/>
              <a:t>6/3/2020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79BC9B-F636-4028-A4DA-1F9FF3FA098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44000" r="-44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F6E277-000C-4740-96BF-2AACC6EADECB}" type="datetimeFigureOut">
              <a:rPr lang="en-US" smtClean="0"/>
              <a:pPr/>
              <a:t>6/3/2020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79BC9B-F636-4028-A4DA-1F9FF3FA098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slideLayout" Target="../slideLayouts/slideLayout6.xml"/><Relationship Id="rId1" Type="http://schemas.openxmlformats.org/officeDocument/2006/relationships/video" Target="file:///C:\Users\brian.LAPTOP-AKV74GUI\Desktop\Rev%20and%20Daniel%20Book%2014.1.19%20Fin\Revelation%20unsealed%20powerpoints\6.%20Seal%202,%201900%20onwards%20peace%20removed%20powerpoint\World%20Battleground,%201000%20years%20of%20war%20in%205%20minutes.avi" TargetMode="External"/><Relationship Id="rId5" Type="http://schemas.openxmlformats.org/officeDocument/2006/relationships/image" Target="../media/image7.png"/><Relationship Id="rId4" Type="http://schemas.openxmlformats.org/officeDocument/2006/relationships/hyperlink" Target="http://necrometrics.com/all20c.ht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brian.LAPTOP-AKV74GUI\Desktop\End times book 18.7.19\Chapter information used in studies 14.1.18\5. Seal 1 the conqueror\Seal 1 pics\3e6cfdad9371ebafd0662628c97d30d0.jpg"/>
          <p:cNvPicPr>
            <a:picLocks noChangeAspect="1" noChangeArrowheads="1"/>
          </p:cNvPicPr>
          <p:nvPr/>
        </p:nvPicPr>
        <p:blipFill>
          <a:blip r:embed="rId2" cstate="print"/>
          <a:srcRect/>
          <a:stretch>
            <a:fillRect/>
          </a:stretch>
        </p:blipFill>
        <p:spPr bwMode="auto">
          <a:xfrm>
            <a:off x="500034" y="428604"/>
            <a:ext cx="8215370" cy="6000792"/>
          </a:xfrm>
          <a:prstGeom prst="rect">
            <a:avLst/>
          </a:prstGeom>
          <a:noFill/>
        </p:spPr>
      </p:pic>
    </p:spTree>
  </p:cSld>
  <p:clrMapOvr>
    <a:masterClrMapping/>
  </p:clrMapOvr>
  <p:transition>
    <p:wheel spokes="2"/>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642918"/>
            <a:ext cx="8229600" cy="2571768"/>
          </a:xfrm>
        </p:spPr>
        <p:txBody>
          <a:bodyPr>
            <a:normAutofit fontScale="90000"/>
          </a:bodyPr>
          <a:lstStyle/>
          <a:p>
            <a:r>
              <a:rPr lang="en-US" sz="2200" dirty="0" smtClean="0">
                <a:solidFill>
                  <a:schemeClr val="bg1"/>
                </a:solidFill>
                <a:latin typeface="Arial Rounded MT Bold" pitchFamily="34" charset="0"/>
              </a:rPr>
              <a:t>Matthew White, Historical Atlas of the Twentieth Century, 2010: Deaths by War and Oppression during the 20th Century: 203 million</a:t>
            </a:r>
            <a:br>
              <a:rPr lang="en-US" sz="2200" dirty="0" smtClean="0">
                <a:solidFill>
                  <a:schemeClr val="bg1"/>
                </a:solidFill>
                <a:latin typeface="Arial Rounded MT Bold" pitchFamily="34" charset="0"/>
              </a:rPr>
            </a:br>
            <a:r>
              <a:rPr lang="en-US" sz="2200" dirty="0" smtClean="0">
                <a:solidFill>
                  <a:schemeClr val="bg1"/>
                </a:solidFill>
                <a:latin typeface="Arial Rounded MT Bold" pitchFamily="34" charset="0"/>
              </a:rPr>
              <a:t/>
            </a:r>
            <a:br>
              <a:rPr lang="en-US" sz="2200" dirty="0" smtClean="0">
                <a:solidFill>
                  <a:schemeClr val="bg1"/>
                </a:solidFill>
                <a:latin typeface="Arial Rounded MT Bold" pitchFamily="34" charset="0"/>
              </a:rPr>
            </a:br>
            <a:r>
              <a:rPr lang="en-US" sz="2200" dirty="0" smtClean="0">
                <a:solidFill>
                  <a:schemeClr val="bg1"/>
                </a:solidFill>
                <a:latin typeface="Arial Rounded MT Bold" pitchFamily="34" charset="0"/>
              </a:rPr>
              <a:t>See: </a:t>
            </a:r>
            <a:r>
              <a:rPr lang="en-US" sz="2200" u="sng" dirty="0" smtClean="0">
                <a:solidFill>
                  <a:schemeClr val="bg1"/>
                </a:solidFill>
                <a:latin typeface="Arial Rounded MT Bold" pitchFamily="34" charset="0"/>
                <a:hlinkClick r:id="rId4"/>
              </a:rPr>
              <a:t>http://necrometrics.com/all20c.htm</a:t>
            </a:r>
            <a:r>
              <a:rPr lang="en-US" sz="2200" u="sng" dirty="0" smtClean="0">
                <a:solidFill>
                  <a:schemeClr val="bg1"/>
                </a:solidFill>
                <a:latin typeface="Arial Rounded MT Bold" pitchFamily="34" charset="0"/>
              </a:rPr>
              <a:t/>
            </a:r>
            <a:br>
              <a:rPr lang="en-US" sz="2200" u="sng" dirty="0" smtClean="0">
                <a:solidFill>
                  <a:schemeClr val="bg1"/>
                </a:solidFill>
                <a:latin typeface="Arial Rounded MT Bold" pitchFamily="34" charset="0"/>
              </a:rPr>
            </a:br>
            <a:r>
              <a:rPr lang="en-US" sz="2200" u="sng" dirty="0" smtClean="0">
                <a:solidFill>
                  <a:schemeClr val="bg1"/>
                </a:solidFill>
                <a:latin typeface="Arial Rounded MT Bold" pitchFamily="34" charset="0"/>
              </a:rPr>
              <a:t/>
            </a:r>
            <a:br>
              <a:rPr lang="en-US" sz="2200" u="sng" dirty="0" smtClean="0">
                <a:solidFill>
                  <a:schemeClr val="bg1"/>
                </a:solidFill>
                <a:latin typeface="Arial Rounded MT Bold" pitchFamily="34" charset="0"/>
              </a:rPr>
            </a:br>
            <a:r>
              <a:rPr lang="en-US" sz="1600" dirty="0" smtClean="0">
                <a:solidFill>
                  <a:schemeClr val="bg1"/>
                </a:solidFill>
                <a:latin typeface="Arial Rounded MT Bold" pitchFamily="34" charset="0"/>
              </a:rPr>
              <a:t>(Video go to end of </a:t>
            </a:r>
            <a:r>
              <a:rPr lang="en-US" sz="1600" dirty="0" err="1" smtClean="0">
                <a:solidFill>
                  <a:schemeClr val="bg1"/>
                </a:solidFill>
                <a:latin typeface="Arial Rounded MT Bold" pitchFamily="34" charset="0"/>
              </a:rPr>
              <a:t>vid</a:t>
            </a:r>
            <a:r>
              <a:rPr lang="en-US" sz="1600" dirty="0" smtClean="0">
                <a:solidFill>
                  <a:schemeClr val="bg1"/>
                </a:solidFill>
                <a:latin typeface="Arial Rounded MT Bold" pitchFamily="34" charset="0"/>
              </a:rPr>
              <a:t>)</a:t>
            </a:r>
            <a:r>
              <a:rPr lang="en-US" dirty="0" smtClean="0">
                <a:latin typeface="Arial Rounded MT Bold" pitchFamily="34" charset="0"/>
              </a:rPr>
              <a:t/>
            </a:r>
            <a:br>
              <a:rPr lang="en-US" dirty="0" smtClean="0">
                <a:latin typeface="Arial Rounded MT Bold" pitchFamily="34" charset="0"/>
              </a:rPr>
            </a:br>
            <a:endParaRPr lang="en-US" dirty="0">
              <a:latin typeface="Arial Rounded MT Bold" pitchFamily="34" charset="0"/>
            </a:endParaRPr>
          </a:p>
        </p:txBody>
      </p:sp>
      <p:pic>
        <p:nvPicPr>
          <p:cNvPr id="3" name="World Battleground, 1000 years of war in 5 minutes.avi">
            <a:hlinkClick r:id="" action="ppaction://media"/>
          </p:cNvPr>
          <p:cNvPicPr>
            <a:picLocks noRot="1" noChangeAspect="1"/>
          </p:cNvPicPr>
          <p:nvPr>
            <a:videoFile r:link="rId1"/>
          </p:nvPr>
        </p:nvPicPr>
        <p:blipFill>
          <a:blip r:embed="rId5" cstate="print"/>
          <a:stretch>
            <a:fillRect/>
          </a:stretch>
        </p:blipFill>
        <p:spPr>
          <a:xfrm>
            <a:off x="-3636912" y="0"/>
            <a:ext cx="3214694" cy="1770409"/>
          </a:xfrm>
          <a:prstGeom prst="rect">
            <a:avLst/>
          </a:prstGeom>
        </p:spPr>
      </p:pic>
    </p:spTree>
  </p:cSld>
  <p:clrMapOvr>
    <a:masterClrMapping/>
  </p:clrMapOvr>
  <p:transition>
    <p:newsflash/>
  </p:transition>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p:cTn id="7" fill="hold" display="0">
                  <p:stCondLst>
                    <p:cond delay="indefinite"/>
                  </p:stCondLst>
                  <p:endCondLst>
                    <p:cond evt="onNext" delay="0">
                      <p:tgtEl>
                        <p:sldTgt/>
                      </p:tgtEl>
                    </p:cond>
                    <p:cond evt="onPrev" delay="0">
                      <p:tgtEl>
                        <p:sldTgt/>
                      </p:tgtEl>
                    </p:cond>
                  </p:endCondLst>
                </p:cTn>
                <p:tgtEl>
                  <p:spTgt spid="3"/>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 result for red horse seal 2"/>
          <p:cNvPicPr/>
          <p:nvPr/>
        </p:nvPicPr>
        <p:blipFill>
          <a:blip r:embed="rId2" cstate="print"/>
          <a:srcRect/>
          <a:stretch>
            <a:fillRect/>
          </a:stretch>
        </p:blipFill>
        <p:spPr bwMode="auto">
          <a:xfrm>
            <a:off x="571472" y="571480"/>
            <a:ext cx="8001056" cy="5786478"/>
          </a:xfrm>
          <a:prstGeom prst="rect">
            <a:avLst/>
          </a:prstGeom>
          <a:noFill/>
          <a:ln w="9525">
            <a:noFill/>
            <a:miter lim="800000"/>
            <a:headEnd/>
            <a:tailEnd/>
          </a:ln>
        </p:spPr>
      </p:pic>
    </p:spTree>
  </p:cSld>
  <p:clrMapOvr>
    <a:masterClrMapping/>
  </p:clrMapOvr>
  <p:transition>
    <p:comb/>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71481"/>
            <a:ext cx="7772400" cy="1428759"/>
          </a:xfrm>
        </p:spPr>
        <p:txBody>
          <a:bodyPr>
            <a:normAutofit fontScale="90000"/>
          </a:bodyPr>
          <a:lstStyle/>
          <a:p>
            <a:pPr algn="l"/>
            <a:r>
              <a:rPr lang="en-US" sz="3100" b="1" dirty="0">
                <a:solidFill>
                  <a:srgbClr val="FFFF00"/>
                </a:solidFill>
                <a:latin typeface="Arial Rounded MT Bold" pitchFamily="34" charset="0"/>
              </a:rPr>
              <a:t>Revelation </a:t>
            </a:r>
            <a:r>
              <a:rPr lang="en-US" sz="3100" b="1" dirty="0" smtClean="0">
                <a:solidFill>
                  <a:srgbClr val="FFFF00"/>
                </a:solidFill>
                <a:latin typeface="Arial Rounded MT Bold" pitchFamily="34" charset="0"/>
              </a:rPr>
              <a:t>6:3-4  the second </a:t>
            </a:r>
            <a:r>
              <a:rPr lang="en-US" sz="3100" b="1" dirty="0">
                <a:solidFill>
                  <a:srgbClr val="FFFF00"/>
                </a:solidFill>
                <a:latin typeface="Arial Rounded MT Bold" pitchFamily="34" charset="0"/>
              </a:rPr>
              <a:t>Seal: Conflict on Earth/Peace removed</a:t>
            </a:r>
            <a:r>
              <a:rPr lang="en-US" dirty="0"/>
              <a:t/>
            </a:r>
            <a:br>
              <a:rPr lang="en-US" dirty="0"/>
            </a:br>
            <a:endParaRPr lang="en-US" dirty="0"/>
          </a:p>
        </p:txBody>
      </p:sp>
      <p:sp>
        <p:nvSpPr>
          <p:cNvPr id="3" name="Subtitle 2"/>
          <p:cNvSpPr>
            <a:spLocks noGrp="1"/>
          </p:cNvSpPr>
          <p:nvPr>
            <p:ph type="subTitle" idx="1"/>
          </p:nvPr>
        </p:nvSpPr>
        <p:spPr>
          <a:xfrm>
            <a:off x="571472" y="3714752"/>
            <a:ext cx="7929618" cy="2571768"/>
          </a:xfrm>
        </p:spPr>
        <p:txBody>
          <a:bodyPr>
            <a:normAutofit fontScale="92500"/>
          </a:bodyPr>
          <a:lstStyle/>
          <a:p>
            <a:pPr algn="l"/>
            <a:r>
              <a:rPr lang="en-US" sz="2600" dirty="0">
                <a:solidFill>
                  <a:srgbClr val="FFFF00"/>
                </a:solidFill>
                <a:latin typeface="Arial Rounded MT Bold" pitchFamily="34" charset="0"/>
              </a:rPr>
              <a:t> </a:t>
            </a:r>
            <a:r>
              <a:rPr lang="en-US" sz="2600" baseline="30000" dirty="0">
                <a:solidFill>
                  <a:srgbClr val="FFFF00"/>
                </a:solidFill>
                <a:latin typeface="Arial Rounded MT Bold" pitchFamily="34" charset="0"/>
              </a:rPr>
              <a:t>3</a:t>
            </a:r>
            <a:r>
              <a:rPr lang="en-US" sz="2600" dirty="0">
                <a:solidFill>
                  <a:srgbClr val="FFFF00"/>
                </a:solidFill>
                <a:latin typeface="Arial Rounded MT Bold" pitchFamily="34" charset="0"/>
              </a:rPr>
              <a:t> When He opened the second seal, I heard the second living creature saying, "Come and see." </a:t>
            </a:r>
            <a:r>
              <a:rPr lang="en-US" sz="2600" baseline="30000" dirty="0">
                <a:solidFill>
                  <a:srgbClr val="FFFF00"/>
                </a:solidFill>
                <a:latin typeface="Arial Rounded MT Bold" pitchFamily="34" charset="0"/>
              </a:rPr>
              <a:t>4</a:t>
            </a:r>
            <a:r>
              <a:rPr lang="en-US" sz="2600" dirty="0">
                <a:solidFill>
                  <a:srgbClr val="FFFF00"/>
                </a:solidFill>
                <a:latin typeface="Arial Rounded MT Bold" pitchFamily="34" charset="0"/>
              </a:rPr>
              <a:t> Another horse, fiery red, went out. And it was granted to the one who sat on it to take peace from the earth, and that people should kill one another; and there was given to him a great sword. (NKJV</a:t>
            </a:r>
            <a:r>
              <a:rPr lang="en-US" sz="2600" dirty="0">
                <a:latin typeface="Arial Rounded MT Bold" pitchFamily="34" charset="0"/>
              </a:rPr>
              <a:t>)</a:t>
            </a:r>
          </a:p>
          <a:p>
            <a:pPr algn="l"/>
            <a:endParaRPr lang="en-US" dirty="0"/>
          </a:p>
        </p:txBody>
      </p:sp>
    </p:spTree>
  </p:cSld>
  <p:clrMapOvr>
    <a:masterClrMapping/>
  </p:clrMapOvr>
  <p:transition>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45000" b="-4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357826"/>
            <a:ext cx="8229600" cy="1000132"/>
          </a:xfrm>
        </p:spPr>
        <p:txBody>
          <a:bodyPr>
            <a:normAutofit fontScale="90000"/>
          </a:bodyPr>
          <a:lstStyle/>
          <a:p>
            <a:r>
              <a:rPr lang="en-AU" b="1" dirty="0" smtClean="0">
                <a:solidFill>
                  <a:srgbClr val="FFFF00"/>
                </a:solidFill>
                <a:latin typeface="Arial Rounded MT Bold" pitchFamily="34" charset="0"/>
              </a:rPr>
              <a:t>2</a:t>
            </a:r>
            <a:r>
              <a:rPr lang="en-AU" b="1" baseline="30000" dirty="0" smtClean="0">
                <a:solidFill>
                  <a:srgbClr val="FFFF00"/>
                </a:solidFill>
                <a:latin typeface="Arial Rounded MT Bold" pitchFamily="34" charset="0"/>
              </a:rPr>
              <a:t>nd</a:t>
            </a:r>
            <a:r>
              <a:rPr lang="en-AU" b="1" dirty="0" smtClean="0">
                <a:solidFill>
                  <a:srgbClr val="FFFF00"/>
                </a:solidFill>
                <a:latin typeface="Arial Rounded MT Bold" pitchFamily="34" charset="0"/>
              </a:rPr>
              <a:t> seal the Red horse released</a:t>
            </a:r>
            <a:endParaRPr lang="en-US" b="1" dirty="0">
              <a:solidFill>
                <a:srgbClr val="FFFF00"/>
              </a:solidFill>
              <a:latin typeface="Arial Rounded MT Bold" pitchFamily="34" charset="0"/>
            </a:endParaRPr>
          </a:p>
        </p:txBody>
      </p:sp>
    </p:spTree>
  </p:cSld>
  <p:clrMapOvr>
    <a:masterClrMapping/>
  </p:clrMapOvr>
  <p:transition>
    <p:newsfla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57364"/>
            <a:ext cx="8229600" cy="3643338"/>
          </a:xfrm>
        </p:spPr>
        <p:txBody>
          <a:bodyPr>
            <a:normAutofit fontScale="90000"/>
          </a:bodyPr>
          <a:lstStyle/>
          <a:p>
            <a:pPr algn="l"/>
            <a:r>
              <a:rPr lang="en-US" sz="2200" dirty="0" smtClean="0">
                <a:solidFill>
                  <a:schemeClr val="bg1"/>
                </a:solidFill>
                <a:latin typeface="Arial Rounded MT Bold" pitchFamily="34" charset="0"/>
              </a:rPr>
              <a:t>For 1260 years </a:t>
            </a:r>
            <a:r>
              <a:rPr lang="en-US" sz="2200" dirty="0" smtClean="0">
                <a:solidFill>
                  <a:schemeClr val="bg1"/>
                </a:solidFill>
                <a:latin typeface="Arial Rounded MT Bold" pitchFamily="34" charset="0"/>
              </a:rPr>
              <a:t>estimates of 70 – 150 million </a:t>
            </a:r>
            <a:r>
              <a:rPr lang="en-US" sz="2200" dirty="0" smtClean="0">
                <a:solidFill>
                  <a:schemeClr val="bg1"/>
                </a:solidFill>
                <a:latin typeface="Arial Rounded MT Bold" pitchFamily="34" charset="0"/>
              </a:rPr>
              <a:t>people died at the </a:t>
            </a:r>
            <a:r>
              <a:rPr lang="en-US" sz="2200" dirty="0" smtClean="0">
                <a:solidFill>
                  <a:schemeClr val="bg1"/>
                </a:solidFill>
                <a:latin typeface="Arial Rounded MT Bold" pitchFamily="34" charset="0"/>
              </a:rPr>
              <a:t>hands of the Vatican with </a:t>
            </a:r>
            <a:r>
              <a:rPr lang="en-US" sz="2200" dirty="0" smtClean="0">
                <a:solidFill>
                  <a:schemeClr val="bg1"/>
                </a:solidFill>
                <a:latin typeface="Arial Rounded MT Bold" pitchFamily="34" charset="0"/>
              </a:rPr>
              <a:t>millions of Martin Luther </a:t>
            </a:r>
            <a:r>
              <a:rPr lang="en-US" sz="2200" dirty="0" smtClean="0">
                <a:solidFill>
                  <a:schemeClr val="bg1"/>
                </a:solidFill>
                <a:latin typeface="Arial Rounded MT Bold" pitchFamily="34" charset="0"/>
              </a:rPr>
              <a:t>reformer protestants </a:t>
            </a:r>
            <a:r>
              <a:rPr lang="en-US" sz="2200" dirty="0" smtClean="0">
                <a:solidFill>
                  <a:schemeClr val="bg1"/>
                </a:solidFill>
                <a:latin typeface="Arial Rounded MT Bold" pitchFamily="34" charset="0"/>
              </a:rPr>
              <a:t>being targeted through inquisitions. Then for the last 1500 years targeting Christians and other ethnics you have had ongoing Islamic Jihad which has killed an estimated 669 million </a:t>
            </a:r>
            <a:r>
              <a:rPr lang="en-US" sz="2200" dirty="0" smtClean="0">
                <a:solidFill>
                  <a:schemeClr val="bg1"/>
                </a:solidFill>
                <a:latin typeface="Arial Rounded MT Bold" pitchFamily="34" charset="0"/>
              </a:rPr>
              <a:t>people according </a:t>
            </a:r>
            <a:r>
              <a:rPr lang="en-US" sz="2200" dirty="0" smtClean="0">
                <a:solidFill>
                  <a:schemeClr val="bg1"/>
                </a:solidFill>
                <a:latin typeface="Arial Rounded MT Bold" pitchFamily="34" charset="0"/>
              </a:rPr>
              <a:t>to historians the biggest generational killing machine on earth. </a:t>
            </a:r>
            <a:br>
              <a:rPr lang="en-US" sz="2200" dirty="0" smtClean="0">
                <a:solidFill>
                  <a:schemeClr val="bg1"/>
                </a:solidFill>
                <a:latin typeface="Arial Rounded MT Bold" pitchFamily="34" charset="0"/>
              </a:rPr>
            </a:br>
            <a:r>
              <a:rPr lang="en-US" sz="2200" dirty="0" smtClean="0">
                <a:solidFill>
                  <a:schemeClr val="bg1"/>
                </a:solidFill>
                <a:latin typeface="Arial Rounded MT Bold" pitchFamily="34" charset="0"/>
              </a:rPr>
              <a:t/>
            </a:r>
            <a:br>
              <a:rPr lang="en-US" sz="2200" dirty="0" smtClean="0">
                <a:solidFill>
                  <a:schemeClr val="bg1"/>
                </a:solidFill>
                <a:latin typeface="Arial Rounded MT Bold" pitchFamily="34" charset="0"/>
              </a:rPr>
            </a:br>
            <a:r>
              <a:rPr lang="en-US" sz="2200" dirty="0" smtClean="0">
                <a:solidFill>
                  <a:schemeClr val="bg1"/>
                </a:solidFill>
                <a:latin typeface="Arial Rounded MT Bold" pitchFamily="34" charset="0"/>
              </a:rPr>
              <a:t>These examples above are just a few ongoing conflicts of what's happened in the Earth. Throughout the ages up until the 19</a:t>
            </a:r>
            <a:r>
              <a:rPr lang="en-US" sz="2200" baseline="30000" dirty="0" smtClean="0">
                <a:solidFill>
                  <a:schemeClr val="bg1"/>
                </a:solidFill>
                <a:latin typeface="Arial Rounded MT Bold" pitchFamily="34" charset="0"/>
              </a:rPr>
              <a:t>th</a:t>
            </a:r>
            <a:r>
              <a:rPr lang="en-US" sz="2200" dirty="0" smtClean="0">
                <a:solidFill>
                  <a:schemeClr val="bg1"/>
                </a:solidFill>
                <a:latin typeface="Arial Rounded MT Bold" pitchFamily="34" charset="0"/>
              </a:rPr>
              <a:t> century you have had wars and rumors of wars since the days of Christ and before. Yet no war before the 19</a:t>
            </a:r>
            <a:r>
              <a:rPr lang="en-US" sz="2200" baseline="30000" dirty="0" smtClean="0">
                <a:solidFill>
                  <a:schemeClr val="bg1"/>
                </a:solidFill>
                <a:latin typeface="Arial Rounded MT Bold" pitchFamily="34" charset="0"/>
              </a:rPr>
              <a:t>th</a:t>
            </a:r>
            <a:r>
              <a:rPr lang="en-US" sz="2200" dirty="0" smtClean="0">
                <a:solidFill>
                  <a:schemeClr val="bg1"/>
                </a:solidFill>
                <a:latin typeface="Arial Rounded MT Bold" pitchFamily="34" charset="0"/>
              </a:rPr>
              <a:t> and 20</a:t>
            </a:r>
            <a:r>
              <a:rPr lang="en-US" sz="2200" baseline="30000" dirty="0" smtClean="0">
                <a:solidFill>
                  <a:schemeClr val="bg1"/>
                </a:solidFill>
                <a:latin typeface="Arial Rounded MT Bold" pitchFamily="34" charset="0"/>
              </a:rPr>
              <a:t>th</a:t>
            </a:r>
            <a:r>
              <a:rPr lang="en-US" sz="2200" dirty="0" smtClean="0">
                <a:solidFill>
                  <a:schemeClr val="bg1"/>
                </a:solidFill>
                <a:latin typeface="Arial Rounded MT Bold" pitchFamily="34" charset="0"/>
              </a:rPr>
              <a:t> centuries has been worldwide or as devastating as the 19</a:t>
            </a:r>
            <a:r>
              <a:rPr lang="en-US" sz="2200" baseline="30000" dirty="0" smtClean="0">
                <a:solidFill>
                  <a:schemeClr val="bg1"/>
                </a:solidFill>
                <a:latin typeface="Arial Rounded MT Bold" pitchFamily="34" charset="0"/>
              </a:rPr>
              <a:t>th</a:t>
            </a:r>
            <a:r>
              <a:rPr lang="en-US" sz="2200" dirty="0" smtClean="0">
                <a:solidFill>
                  <a:schemeClr val="bg1"/>
                </a:solidFill>
                <a:latin typeface="Arial Rounded MT Bold" pitchFamily="34" charset="0"/>
              </a:rPr>
              <a:t> century wars.</a:t>
            </a:r>
            <a:r>
              <a:rPr lang="en-US" dirty="0" smtClean="0"/>
              <a:t/>
            </a:r>
            <a:br>
              <a:rPr lang="en-US" dirty="0" smtClean="0"/>
            </a:br>
            <a:endParaRPr lang="en-US" dirty="0"/>
          </a:p>
        </p:txBody>
      </p:sp>
    </p:spTree>
  </p:cSld>
  <p:clrMapOvr>
    <a:masterClrMapping/>
  </p:clrMapOvr>
  <p:transition>
    <p:wheel spokes="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480"/>
            <a:ext cx="8229600" cy="5500726"/>
          </a:xfrm>
        </p:spPr>
        <p:txBody>
          <a:bodyPr>
            <a:normAutofit fontScale="90000"/>
          </a:bodyPr>
          <a:lstStyle/>
          <a:p>
            <a:pPr algn="l"/>
            <a:r>
              <a:rPr lang="en-US" sz="2200" b="1" dirty="0" smtClean="0">
                <a:solidFill>
                  <a:srgbClr val="FFFF00"/>
                </a:solidFill>
                <a:latin typeface="Arial Rounded MT Bold" pitchFamily="34" charset="0"/>
              </a:rPr>
              <a:t>Worldwide Conflict WW1, 1914 -1918 </a:t>
            </a:r>
            <a:r>
              <a:rPr lang="en-US" sz="2200" i="1" dirty="0" smtClean="0">
                <a:solidFill>
                  <a:schemeClr val="bg1"/>
                </a:solidFill>
                <a:latin typeface="Arial Rounded MT Bold" pitchFamily="34" charset="0"/>
              </a:rPr>
              <a:t>(1</a:t>
            </a:r>
            <a:r>
              <a:rPr lang="en-US" sz="2200" i="1" baseline="30000" dirty="0" smtClean="0">
                <a:solidFill>
                  <a:schemeClr val="bg1"/>
                </a:solidFill>
                <a:latin typeface="Arial Rounded MT Bold" pitchFamily="34" charset="0"/>
              </a:rPr>
              <a:t>st</a:t>
            </a:r>
            <a:r>
              <a:rPr lang="en-US" sz="2200" i="1" dirty="0" smtClean="0">
                <a:solidFill>
                  <a:schemeClr val="bg1"/>
                </a:solidFill>
                <a:latin typeface="Arial Rounded MT Bold" pitchFamily="34" charset="0"/>
              </a:rPr>
              <a:t> Trumpet blast peace removed)</a:t>
            </a:r>
            <a:br>
              <a:rPr lang="en-US" sz="2200" i="1" dirty="0" smtClean="0">
                <a:solidFill>
                  <a:schemeClr val="bg1"/>
                </a:solidFill>
                <a:latin typeface="Arial Rounded MT Bold" pitchFamily="34" charset="0"/>
              </a:rPr>
            </a:br>
            <a:r>
              <a:rPr lang="en-US" sz="2000" b="1" dirty="0" smtClean="0">
                <a:solidFill>
                  <a:schemeClr val="bg1"/>
                </a:solidFill>
                <a:latin typeface="Arial Rounded MT Bold" pitchFamily="34" charset="0"/>
              </a:rPr>
              <a:t/>
            </a:r>
            <a:br>
              <a:rPr lang="en-US" sz="2000" b="1" dirty="0" smtClean="0">
                <a:solidFill>
                  <a:schemeClr val="bg1"/>
                </a:solidFill>
                <a:latin typeface="Arial Rounded MT Bold" pitchFamily="34" charset="0"/>
              </a:rPr>
            </a:br>
            <a:r>
              <a:rPr lang="en-US" sz="2000" b="1" dirty="0" smtClean="0">
                <a:solidFill>
                  <a:schemeClr val="bg1"/>
                </a:solidFill>
                <a:latin typeface="Arial Rounded MT Bold" pitchFamily="34" charset="0"/>
              </a:rPr>
              <a:t>The First World War started June 28</a:t>
            </a:r>
            <a:r>
              <a:rPr lang="en-US" sz="2000" b="1" baseline="30000" dirty="0" smtClean="0">
                <a:solidFill>
                  <a:schemeClr val="bg1"/>
                </a:solidFill>
                <a:latin typeface="Arial Rounded MT Bold" pitchFamily="34" charset="0"/>
              </a:rPr>
              <a:t>th</a:t>
            </a:r>
            <a:r>
              <a:rPr lang="en-US" sz="2000" b="1" dirty="0" smtClean="0">
                <a:solidFill>
                  <a:schemeClr val="bg1"/>
                </a:solidFill>
                <a:latin typeface="Arial Rounded MT Bold" pitchFamily="34" charset="0"/>
              </a:rPr>
              <a:t>, 1914 till November 11</a:t>
            </a:r>
            <a:r>
              <a:rPr lang="en-US" sz="2000" b="1" baseline="30000" dirty="0" smtClean="0">
                <a:solidFill>
                  <a:schemeClr val="bg1"/>
                </a:solidFill>
                <a:latin typeface="Arial Rounded MT Bold" pitchFamily="34" charset="0"/>
              </a:rPr>
              <a:t>th</a:t>
            </a:r>
            <a:r>
              <a:rPr lang="en-US" sz="2000" b="1" dirty="0" smtClean="0">
                <a:solidFill>
                  <a:schemeClr val="bg1"/>
                </a:solidFill>
                <a:latin typeface="Arial Rounded MT Bold" pitchFamily="34" charset="0"/>
              </a:rPr>
              <a:t>, 1918 a four year war involving the entire known world .Over twenty seven allied and associated nations</a:t>
            </a:r>
            <a:r>
              <a:rPr lang="en-US" sz="2000" b="1" i="1" dirty="0" smtClean="0">
                <a:solidFill>
                  <a:schemeClr val="bg1"/>
                </a:solidFill>
                <a:latin typeface="Arial Rounded MT Bold" pitchFamily="34" charset="0"/>
              </a:rPr>
              <a:t> </a:t>
            </a:r>
            <a:r>
              <a:rPr lang="en-US" sz="2000" b="1" dirty="0" smtClean="0">
                <a:solidFill>
                  <a:schemeClr val="bg1"/>
                </a:solidFill>
                <a:latin typeface="Arial Rounded MT Bold" pitchFamily="34" charset="0"/>
              </a:rPr>
              <a:t>and four Central Powers fought</a:t>
            </a:r>
            <a:r>
              <a:rPr lang="en-US" sz="2000" b="1" i="1" dirty="0" smtClean="0">
                <a:solidFill>
                  <a:schemeClr val="bg1"/>
                </a:solidFill>
                <a:latin typeface="Arial Rounded MT Bold" pitchFamily="34" charset="0"/>
              </a:rPr>
              <a:t> </a:t>
            </a:r>
            <a:r>
              <a:rPr lang="en-US" sz="2000" b="1" dirty="0" smtClean="0">
                <a:solidFill>
                  <a:schemeClr val="bg1"/>
                </a:solidFill>
                <a:latin typeface="Arial Rounded MT Bold" pitchFamily="34" charset="0"/>
              </a:rPr>
              <a:t>in WW1. The estimated total number of people killed during WW1, was 20 million you also had up to 100 million die from the Spanish flu </a:t>
            </a:r>
            <a:r>
              <a:rPr lang="en-US" sz="2000" b="1" dirty="0" smtClean="0">
                <a:solidFill>
                  <a:schemeClr val="bg1"/>
                </a:solidFill>
                <a:latin typeface="Arial Rounded MT Bold" pitchFamily="34" charset="0"/>
              </a:rPr>
              <a:t> that emerged from the  USA 1917-1918 </a:t>
            </a:r>
            <a:r>
              <a:rPr lang="en-US" sz="2000" b="1" dirty="0" smtClean="0">
                <a:solidFill>
                  <a:schemeClr val="bg1"/>
                </a:solidFill>
                <a:latin typeface="Arial Rounded MT Bold" pitchFamily="34" charset="0"/>
              </a:rPr>
              <a:t>infected from this war. At the turn of the 19</a:t>
            </a:r>
            <a:r>
              <a:rPr lang="en-US" sz="2000" b="1" baseline="30000" dirty="0" smtClean="0">
                <a:solidFill>
                  <a:schemeClr val="bg1"/>
                </a:solidFill>
                <a:latin typeface="Arial Rounded MT Bold" pitchFamily="34" charset="0"/>
              </a:rPr>
              <a:t>th</a:t>
            </a:r>
            <a:r>
              <a:rPr lang="en-US" sz="2000" b="1" dirty="0" smtClean="0">
                <a:solidFill>
                  <a:schemeClr val="bg1"/>
                </a:solidFill>
                <a:latin typeface="Arial Rounded MT Bold" pitchFamily="34" charset="0"/>
              </a:rPr>
              <a:t> century mass genocide killings also began to take place starting with the Turkish genocide of 1.8 million Armenians Christians in the early 1915-1923 in attempts to start a new Turkish “Ottoman” styled empire but they failed. </a:t>
            </a:r>
            <a:br>
              <a:rPr lang="en-US" sz="2000" b="1" dirty="0" smtClean="0">
                <a:solidFill>
                  <a:schemeClr val="bg1"/>
                </a:solidFill>
                <a:latin typeface="Arial Rounded MT Bold" pitchFamily="34" charset="0"/>
              </a:rPr>
            </a:br>
            <a:r>
              <a:rPr lang="en-US" sz="2000" b="1" dirty="0" smtClean="0">
                <a:solidFill>
                  <a:schemeClr val="bg1"/>
                </a:solidFill>
                <a:latin typeface="Arial Rounded MT Bold" pitchFamily="34" charset="0"/>
              </a:rPr>
              <a:t/>
            </a:r>
            <a:br>
              <a:rPr lang="en-US" sz="2000" b="1" dirty="0" smtClean="0">
                <a:solidFill>
                  <a:schemeClr val="bg1"/>
                </a:solidFill>
                <a:latin typeface="Arial Rounded MT Bold" pitchFamily="34" charset="0"/>
              </a:rPr>
            </a:br>
            <a:r>
              <a:rPr lang="en-US" sz="2000" b="1" dirty="0" smtClean="0">
                <a:solidFill>
                  <a:schemeClr val="bg1"/>
                </a:solidFill>
                <a:latin typeface="Arial Rounded MT Bold" pitchFamily="34" charset="0"/>
              </a:rPr>
              <a:t>Stalin of Russia killed up to 60 million. Mao of China killed 59.5 million 1958-1962. Rwanda 1.1 million, Indonesia 3 million, Bangladesh 3 million etc.  For 19 years you had the great depression a loss of 70 trillion worldwide 15%  of the worlds GDP from 1929 to the late 1930’s </a:t>
            </a:r>
            <a:r>
              <a:rPr lang="en-US" sz="2000" b="1" i="1" dirty="0" smtClean="0">
                <a:solidFill>
                  <a:schemeClr val="bg1"/>
                </a:solidFill>
                <a:latin typeface="Arial Rounded MT Bold" pitchFamily="34" charset="0"/>
              </a:rPr>
              <a:t>(This was equivalent to the monetary loss of the 2008 worldwide stock market crash)</a:t>
            </a:r>
            <a:r>
              <a:rPr lang="en-US" sz="2000" b="1" dirty="0" smtClean="0">
                <a:solidFill>
                  <a:schemeClr val="bg1"/>
                </a:solidFill>
                <a:latin typeface="Arial Rounded MT Bold" pitchFamily="34" charset="0"/>
              </a:rPr>
              <a:t>, then came the start of WW2 by 1939.</a:t>
            </a:r>
            <a:endParaRPr lang="en-US" sz="2000" b="1" dirty="0"/>
          </a:p>
        </p:txBody>
      </p:sp>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297502"/>
          </a:xfrm>
        </p:spPr>
        <p:txBody>
          <a:bodyPr>
            <a:normAutofit fontScale="90000"/>
          </a:bodyPr>
          <a:lstStyle/>
          <a:p>
            <a:pPr algn="l"/>
            <a:r>
              <a:rPr lang="en-US" sz="2200" b="1" dirty="0" smtClean="0">
                <a:solidFill>
                  <a:schemeClr val="bg1"/>
                </a:solidFill>
                <a:latin typeface="Arial Rounded MT Bold" pitchFamily="34" charset="0"/>
              </a:rPr>
              <a:t/>
            </a:r>
            <a:br>
              <a:rPr lang="en-US" sz="2200" b="1" dirty="0" smtClean="0">
                <a:solidFill>
                  <a:schemeClr val="bg1"/>
                </a:solidFill>
                <a:latin typeface="Arial Rounded MT Bold" pitchFamily="34" charset="0"/>
              </a:rPr>
            </a:br>
            <a:r>
              <a:rPr lang="en-US" sz="2200" b="1" dirty="0" smtClean="0">
                <a:solidFill>
                  <a:schemeClr val="bg1"/>
                </a:solidFill>
                <a:latin typeface="Arial Rounded MT Bold" pitchFamily="34" charset="0"/>
              </a:rPr>
              <a:t/>
            </a:r>
            <a:br>
              <a:rPr lang="en-US" sz="2200" b="1" dirty="0" smtClean="0">
                <a:solidFill>
                  <a:schemeClr val="bg1"/>
                </a:solidFill>
                <a:latin typeface="Arial Rounded MT Bold" pitchFamily="34" charset="0"/>
              </a:rPr>
            </a:br>
            <a:r>
              <a:rPr lang="en-US" sz="2200" b="1" dirty="0" smtClean="0">
                <a:solidFill>
                  <a:schemeClr val="bg1"/>
                </a:solidFill>
                <a:latin typeface="Arial Rounded MT Bold" pitchFamily="34" charset="0"/>
              </a:rPr>
              <a:t/>
            </a:r>
            <a:br>
              <a:rPr lang="en-US" sz="2200" b="1" dirty="0" smtClean="0">
                <a:solidFill>
                  <a:schemeClr val="bg1"/>
                </a:solidFill>
                <a:latin typeface="Arial Rounded MT Bold" pitchFamily="34" charset="0"/>
              </a:rPr>
            </a:br>
            <a:r>
              <a:rPr lang="en-US" sz="2200" b="1" dirty="0" smtClean="0">
                <a:solidFill>
                  <a:schemeClr val="bg1"/>
                </a:solidFill>
                <a:latin typeface="Arial Rounded MT Bold" pitchFamily="34" charset="0"/>
              </a:rPr>
              <a:t/>
            </a:r>
            <a:br>
              <a:rPr lang="en-US" sz="2200" b="1" dirty="0" smtClean="0">
                <a:solidFill>
                  <a:schemeClr val="bg1"/>
                </a:solidFill>
                <a:latin typeface="Arial Rounded MT Bold" pitchFamily="34" charset="0"/>
              </a:rPr>
            </a:br>
            <a:r>
              <a:rPr lang="en-US" sz="2200" b="1" dirty="0" smtClean="0">
                <a:solidFill>
                  <a:srgbClr val="FFFF00"/>
                </a:solidFill>
                <a:latin typeface="Arial Rounded MT Bold" pitchFamily="34" charset="0"/>
              </a:rPr>
              <a:t>Worldwide Conflict WW2, 1939-1945 </a:t>
            </a:r>
            <a:r>
              <a:rPr lang="en-US" sz="2200" i="1" dirty="0" smtClean="0">
                <a:solidFill>
                  <a:schemeClr val="bg1"/>
                </a:solidFill>
                <a:latin typeface="Arial Rounded MT Bold" pitchFamily="34" charset="0"/>
              </a:rPr>
              <a:t>(2</a:t>
            </a:r>
            <a:r>
              <a:rPr lang="en-US" sz="2200" i="1" baseline="30000" dirty="0" smtClean="0">
                <a:solidFill>
                  <a:schemeClr val="bg1"/>
                </a:solidFill>
                <a:latin typeface="Arial Rounded MT Bold" pitchFamily="34" charset="0"/>
              </a:rPr>
              <a:t>nd</a:t>
            </a:r>
            <a:r>
              <a:rPr lang="en-US" sz="2200" i="1" dirty="0" smtClean="0">
                <a:solidFill>
                  <a:schemeClr val="bg1"/>
                </a:solidFill>
                <a:latin typeface="Arial Rounded MT Bold" pitchFamily="34" charset="0"/>
              </a:rPr>
              <a:t> Trumpet blew peace removed)</a:t>
            </a:r>
            <a:br>
              <a:rPr lang="en-US" sz="2200" i="1" dirty="0" smtClean="0">
                <a:solidFill>
                  <a:schemeClr val="bg1"/>
                </a:solidFill>
                <a:latin typeface="Arial Rounded MT Bold" pitchFamily="34" charset="0"/>
              </a:rPr>
            </a:br>
            <a:r>
              <a:rPr lang="en-US" sz="2200" dirty="0" smtClean="0">
                <a:solidFill>
                  <a:schemeClr val="bg1"/>
                </a:solidFill>
                <a:latin typeface="Arial Rounded MT Bold" pitchFamily="34" charset="0"/>
              </a:rPr>
              <a:t/>
            </a:r>
            <a:br>
              <a:rPr lang="en-US" sz="2200" dirty="0" smtClean="0">
                <a:solidFill>
                  <a:schemeClr val="bg1"/>
                </a:solidFill>
                <a:latin typeface="Arial Rounded MT Bold" pitchFamily="34" charset="0"/>
              </a:rPr>
            </a:br>
            <a:r>
              <a:rPr lang="en-US" sz="2200" dirty="0" smtClean="0">
                <a:solidFill>
                  <a:schemeClr val="bg1"/>
                </a:solidFill>
                <a:latin typeface="Arial Rounded MT Bold" pitchFamily="34" charset="0"/>
              </a:rPr>
              <a:t>The Second World War was from September 1939 to September 2</a:t>
            </a:r>
            <a:r>
              <a:rPr lang="en-US" sz="2200" baseline="30000" dirty="0" smtClean="0">
                <a:solidFill>
                  <a:schemeClr val="bg1"/>
                </a:solidFill>
                <a:latin typeface="Arial Rounded MT Bold" pitchFamily="34" charset="0"/>
              </a:rPr>
              <a:t>nd</a:t>
            </a:r>
            <a:r>
              <a:rPr lang="en-US" sz="2200" dirty="0" smtClean="0">
                <a:solidFill>
                  <a:schemeClr val="bg1"/>
                </a:solidFill>
                <a:latin typeface="Arial Rounded MT Bold" pitchFamily="34" charset="0"/>
              </a:rPr>
              <a:t>, 1945 a six year war. There were 104 countries either involved in or affected by World War II. World War II was the deadliest military conflict in the world’s history. </a:t>
            </a:r>
            <a:br>
              <a:rPr lang="en-US" sz="2200" dirty="0" smtClean="0">
                <a:solidFill>
                  <a:schemeClr val="bg1"/>
                </a:solidFill>
                <a:latin typeface="Arial Rounded MT Bold" pitchFamily="34" charset="0"/>
              </a:rPr>
            </a:br>
            <a:r>
              <a:rPr lang="en-US" sz="2200" dirty="0" smtClean="0">
                <a:solidFill>
                  <a:schemeClr val="bg1"/>
                </a:solidFill>
                <a:latin typeface="Arial Rounded MT Bold" pitchFamily="34" charset="0"/>
              </a:rPr>
              <a:t/>
            </a:r>
            <a:br>
              <a:rPr lang="en-US" sz="2200" dirty="0" smtClean="0">
                <a:solidFill>
                  <a:schemeClr val="bg1"/>
                </a:solidFill>
                <a:latin typeface="Arial Rounded MT Bold" pitchFamily="34" charset="0"/>
              </a:rPr>
            </a:br>
            <a:r>
              <a:rPr lang="en-US" sz="2200" dirty="0" smtClean="0">
                <a:solidFill>
                  <a:schemeClr val="bg1"/>
                </a:solidFill>
                <a:latin typeface="Arial Rounded MT Bold" pitchFamily="34" charset="0"/>
              </a:rPr>
              <a:t>There were between an estimated 70-80 million people killed in this war this was over 2.5% of the world’s population. Virtually every country was involved in one form or another. Even the neutral counties were harmed economically by their neighbors being at war and unable to trade as in the past. </a:t>
            </a:r>
            <a:r>
              <a:rPr lang="en-US" sz="2200" dirty="0" err="1" smtClean="0">
                <a:solidFill>
                  <a:schemeClr val="bg1"/>
                </a:solidFill>
                <a:latin typeface="Arial Rounded MT Bold" pitchFamily="34" charset="0"/>
              </a:rPr>
              <a:t>Oas</a:t>
            </a:r>
            <a:r>
              <a:rPr lang="en-US" sz="2200" dirty="0" smtClean="0">
                <a:solidFill>
                  <a:schemeClr val="bg1"/>
                </a:solidFill>
                <a:latin typeface="Arial Rounded MT Bold" pitchFamily="34" charset="0"/>
              </a:rPr>
              <a:t> prophecy states in the 2</a:t>
            </a:r>
            <a:r>
              <a:rPr lang="en-US" sz="2200" baseline="30000" dirty="0" smtClean="0">
                <a:solidFill>
                  <a:schemeClr val="bg1"/>
                </a:solidFill>
                <a:latin typeface="Arial Rounded MT Bold" pitchFamily="34" charset="0"/>
              </a:rPr>
              <a:t>nd</a:t>
            </a:r>
            <a:r>
              <a:rPr lang="en-US" sz="2200" dirty="0" smtClean="0">
                <a:solidFill>
                  <a:schemeClr val="bg1"/>
                </a:solidFill>
                <a:latin typeface="Arial Rounded MT Bold" pitchFamily="34" charset="0"/>
              </a:rPr>
              <a:t> Trumpet one </a:t>
            </a:r>
            <a:r>
              <a:rPr lang="en-US" sz="2200" dirty="0" smtClean="0">
                <a:solidFill>
                  <a:schemeClr val="bg1"/>
                </a:solidFill>
                <a:latin typeface="Arial Rounded MT Bold" pitchFamily="34" charset="0"/>
              </a:rPr>
              <a:t>third of all ships involved merchant and navy were sunk 36’387 ships.</a:t>
            </a:r>
            <a:r>
              <a:rPr lang="en-US" dirty="0" smtClean="0"/>
              <a:t/>
            </a:r>
            <a:br>
              <a:rPr lang="en-US" dirty="0" smtClean="0"/>
            </a:br>
            <a:endParaRPr lang="en-US" dirty="0"/>
          </a:p>
        </p:txBody>
      </p:sp>
    </p:spTree>
  </p:cSld>
  <p:clrMapOvr>
    <a:masterClrMapping/>
  </p:clrMapOvr>
  <p:transition>
    <p:comb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45000" r="-4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71480"/>
            <a:ext cx="8229600" cy="6286520"/>
          </a:xfrm>
        </p:spPr>
        <p:txBody>
          <a:bodyPr>
            <a:normAutofit fontScale="90000"/>
          </a:bodyPr>
          <a:lstStyle/>
          <a:p>
            <a:pPr algn="l"/>
            <a:r>
              <a:rPr lang="en-US" sz="2000" b="1" dirty="0" smtClean="0">
                <a:solidFill>
                  <a:schemeClr val="bg1"/>
                </a:solidFill>
                <a:latin typeface="Arial Rounded MT Bold" pitchFamily="34" charset="0"/>
              </a:rPr>
              <a:t>Other  conflicts were the Pakistan genocide of 3 million Christians in the 70’s by peaceful Muslims. You had the Cambodian killing fields under </a:t>
            </a:r>
            <a:r>
              <a:rPr lang="en-US" sz="2000" b="1" dirty="0" err="1" smtClean="0">
                <a:solidFill>
                  <a:schemeClr val="bg1"/>
                </a:solidFill>
                <a:latin typeface="Arial Rounded MT Bold" pitchFamily="34" charset="0"/>
              </a:rPr>
              <a:t>Pol</a:t>
            </a:r>
            <a:r>
              <a:rPr lang="en-US" sz="2000" b="1" dirty="0" smtClean="0">
                <a:solidFill>
                  <a:schemeClr val="bg1"/>
                </a:solidFill>
                <a:latin typeface="Arial Rounded MT Bold" pitchFamily="34" charset="0"/>
              </a:rPr>
              <a:t> Pot where 1.7 million were killed 1975-1979, 21% of the population. </a:t>
            </a:r>
            <a:br>
              <a:rPr lang="en-US" sz="2000" b="1" dirty="0" smtClean="0">
                <a:solidFill>
                  <a:schemeClr val="bg1"/>
                </a:solidFill>
                <a:latin typeface="Arial Rounded MT Bold" pitchFamily="34" charset="0"/>
              </a:rPr>
            </a:br>
            <a:r>
              <a:rPr lang="en-US" sz="2000" b="1" dirty="0" smtClean="0">
                <a:solidFill>
                  <a:schemeClr val="bg1"/>
                </a:solidFill>
                <a:latin typeface="Arial Rounded MT Bold" pitchFamily="34" charset="0"/>
              </a:rPr>
              <a:t/>
            </a:r>
            <a:br>
              <a:rPr lang="en-US" sz="2000" b="1" dirty="0" smtClean="0">
                <a:solidFill>
                  <a:schemeClr val="bg1"/>
                </a:solidFill>
                <a:latin typeface="Arial Rounded MT Bold" pitchFamily="34" charset="0"/>
              </a:rPr>
            </a:br>
            <a:r>
              <a:rPr lang="en-US" sz="2000" b="1" dirty="0" smtClean="0">
                <a:solidFill>
                  <a:schemeClr val="bg1"/>
                </a:solidFill>
                <a:latin typeface="Arial Rounded MT Bold" pitchFamily="34" charset="0"/>
              </a:rPr>
              <a:t>You had the Vietnam 20 year war from 1955-1975 with 300 thousand killed , the Russian Stalin massacres of 20 million people 1921-1953. There has been over 110 million  directly killed in wars from 1900 -2019 with an estimated 1 billion since mans beginnings. From mid 2013-2017 you had a 42 month period with </a:t>
            </a:r>
            <a:r>
              <a:rPr lang="en-US" sz="2000" b="1" dirty="0" smtClean="0">
                <a:solidFill>
                  <a:schemeClr val="bg1"/>
                </a:solidFill>
                <a:latin typeface="Arial Rounded MT Bold" pitchFamily="34" charset="0"/>
              </a:rPr>
              <a:t>2.2-3  </a:t>
            </a:r>
            <a:r>
              <a:rPr lang="en-US" sz="2000" b="1" dirty="0" smtClean="0">
                <a:solidFill>
                  <a:schemeClr val="bg1"/>
                </a:solidFill>
                <a:latin typeface="Arial Rounded MT Bold" pitchFamily="34" charset="0"/>
              </a:rPr>
              <a:t>million Christians destroyed from Iraq and Syria in the </a:t>
            </a:r>
            <a:r>
              <a:rPr lang="en-US" sz="2000" b="1" dirty="0" smtClean="0">
                <a:solidFill>
                  <a:srgbClr val="FFFF00"/>
                </a:solidFill>
                <a:latin typeface="Arial Rounded MT Bold" pitchFamily="34" charset="0"/>
              </a:rPr>
              <a:t>“war against the saints“ </a:t>
            </a:r>
            <a:r>
              <a:rPr lang="en-US" sz="2000" b="1" dirty="0" smtClean="0">
                <a:solidFill>
                  <a:schemeClr val="bg1"/>
                </a:solidFill>
                <a:latin typeface="Arial Rounded MT Bold" pitchFamily="34" charset="0"/>
              </a:rPr>
              <a:t>tribulation period with another 5 million Syrians  displaced and 570 </a:t>
            </a:r>
            <a:r>
              <a:rPr lang="en-US" sz="2000" b="1" dirty="0" smtClean="0">
                <a:solidFill>
                  <a:schemeClr val="bg1"/>
                </a:solidFill>
                <a:latin typeface="Arial Rounded MT Bold" pitchFamily="34" charset="0"/>
              </a:rPr>
              <a:t> thousand killed</a:t>
            </a:r>
            <a:r>
              <a:rPr lang="en-US" sz="2000" b="1" dirty="0" smtClean="0">
                <a:solidFill>
                  <a:schemeClr val="bg1"/>
                </a:solidFill>
                <a:latin typeface="Arial Rounded MT Bold" pitchFamily="34" charset="0"/>
              </a:rPr>
              <a:t>.</a:t>
            </a:r>
            <a:br>
              <a:rPr lang="en-US" sz="2000" b="1" dirty="0" smtClean="0">
                <a:solidFill>
                  <a:schemeClr val="bg1"/>
                </a:solidFill>
                <a:latin typeface="Arial Rounded MT Bold" pitchFamily="34" charset="0"/>
              </a:rPr>
            </a:br>
            <a:r>
              <a:rPr lang="en-US" sz="2000" b="1" dirty="0" smtClean="0">
                <a:solidFill>
                  <a:schemeClr val="bg1"/>
                </a:solidFill>
                <a:latin typeface="Arial Rounded MT Bold" pitchFamily="34" charset="0"/>
              </a:rPr>
              <a:t/>
            </a:r>
            <a:br>
              <a:rPr lang="en-US" sz="2000" b="1" dirty="0" smtClean="0">
                <a:solidFill>
                  <a:schemeClr val="bg1"/>
                </a:solidFill>
                <a:latin typeface="Arial Rounded MT Bold" pitchFamily="34" charset="0"/>
              </a:rPr>
            </a:br>
            <a:r>
              <a:rPr lang="en-US" sz="2000" b="1" dirty="0" smtClean="0">
                <a:solidFill>
                  <a:schemeClr val="bg1"/>
                </a:solidFill>
                <a:latin typeface="Arial Rounded MT Bold" pitchFamily="34" charset="0"/>
              </a:rPr>
              <a:t>There has been up to </a:t>
            </a:r>
            <a:r>
              <a:rPr lang="en-US" sz="2000" b="1" dirty="0" smtClean="0">
                <a:solidFill>
                  <a:schemeClr val="bg1"/>
                </a:solidFill>
                <a:latin typeface="Arial Rounded MT Bold" pitchFamily="34" charset="0"/>
              </a:rPr>
              <a:t>150 </a:t>
            </a:r>
            <a:r>
              <a:rPr lang="en-US" sz="2000" b="1" dirty="0" smtClean="0">
                <a:solidFill>
                  <a:schemeClr val="bg1"/>
                </a:solidFill>
                <a:latin typeface="Arial Rounded MT Bold" pitchFamily="34" charset="0"/>
              </a:rPr>
              <a:t>million people massacred by </a:t>
            </a:r>
            <a:r>
              <a:rPr lang="en-US" sz="2000" b="1" dirty="0" smtClean="0">
                <a:solidFill>
                  <a:schemeClr val="bg1"/>
                </a:solidFill>
                <a:latin typeface="Arial Rounded MT Bold" pitchFamily="34" charset="0"/>
              </a:rPr>
              <a:t> other conflicts and corrupt </a:t>
            </a:r>
            <a:r>
              <a:rPr lang="en-US" sz="2000" b="1" dirty="0" smtClean="0">
                <a:solidFill>
                  <a:schemeClr val="bg1"/>
                </a:solidFill>
                <a:latin typeface="Arial Rounded MT Bold" pitchFamily="34" charset="0"/>
              </a:rPr>
              <a:t>dictatorships in the last 100 </a:t>
            </a:r>
            <a:r>
              <a:rPr lang="en-US" sz="2000" b="1" dirty="0" smtClean="0">
                <a:solidFill>
                  <a:schemeClr val="bg1"/>
                </a:solidFill>
                <a:latin typeface="Arial Rounded MT Bold" pitchFamily="34" charset="0"/>
              </a:rPr>
              <a:t>years. regardless of WW1 and WW2.  Up to 100 million killed in WW1 and WW2 and another 50-100 million die from Spanish flu. This </a:t>
            </a:r>
            <a:r>
              <a:rPr lang="en-US" sz="2000" b="1" dirty="0" smtClean="0">
                <a:solidFill>
                  <a:schemeClr val="bg1"/>
                </a:solidFill>
                <a:latin typeface="Arial Rounded MT Bold" pitchFamily="34" charset="0"/>
              </a:rPr>
              <a:t>brings the death toll of over </a:t>
            </a:r>
            <a:r>
              <a:rPr lang="en-US" sz="2000" b="1" dirty="0" smtClean="0">
                <a:solidFill>
                  <a:schemeClr val="bg1"/>
                </a:solidFill>
                <a:latin typeface="Arial Rounded MT Bold" pitchFamily="34" charset="0"/>
              </a:rPr>
              <a:t>300-350 </a:t>
            </a:r>
            <a:r>
              <a:rPr lang="en-US" sz="2000" b="1" dirty="0" smtClean="0">
                <a:solidFill>
                  <a:schemeClr val="bg1"/>
                </a:solidFill>
                <a:latin typeface="Arial Rounded MT Bold" pitchFamily="34" charset="0"/>
              </a:rPr>
              <a:t>million people </a:t>
            </a:r>
            <a:r>
              <a:rPr lang="en-US" sz="2000" b="1" dirty="0" smtClean="0">
                <a:solidFill>
                  <a:schemeClr val="bg1"/>
                </a:solidFill>
                <a:latin typeface="Arial Rounded MT Bold" pitchFamily="34" charset="0"/>
              </a:rPr>
              <a:t>killed </a:t>
            </a:r>
            <a:r>
              <a:rPr lang="en-US" sz="2000" b="1" dirty="0" smtClean="0">
                <a:solidFill>
                  <a:schemeClr val="bg1"/>
                </a:solidFill>
                <a:latin typeface="Arial Rounded MT Bold" pitchFamily="34" charset="0"/>
              </a:rPr>
              <a:t>through war and massacres in the last 100 years alone that’s peace removed the red horse</a:t>
            </a:r>
            <a:r>
              <a:rPr lang="en-US" sz="2000" b="1" dirty="0" smtClean="0">
                <a:solidFill>
                  <a:schemeClr val="bg1"/>
                </a:solidFill>
                <a:latin typeface="Arial Rounded MT Bold" pitchFamily="34" charset="0"/>
              </a:rPr>
              <a:t>. As mentioned estimates killed by wars from mans beginnings are 1 billion. In last 100 years you have over a third of that figure killed.</a:t>
            </a:r>
            <a:r>
              <a:rPr lang="en-US" dirty="0" smtClean="0"/>
              <a:t/>
            </a:r>
            <a:br>
              <a:rPr lang="en-US" dirty="0" smtClean="0"/>
            </a:br>
            <a:endParaRPr lang="en-US" dirty="0"/>
          </a:p>
        </p:txBody>
      </p:sp>
    </p:spTree>
  </p:cSld>
  <p:clrMapOvr>
    <a:masterClrMapping/>
  </p:clrMapOvr>
  <p:transition>
    <p:comb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00034" y="928670"/>
            <a:ext cx="8143932" cy="4643470"/>
          </a:xfrm>
        </p:spPr>
        <p:txBody>
          <a:bodyPr>
            <a:normAutofit fontScale="77500" lnSpcReduction="20000"/>
          </a:bodyPr>
          <a:lstStyle/>
          <a:p>
            <a:pPr algn="l"/>
            <a:r>
              <a:rPr lang="en-US" sz="2600" dirty="0" smtClean="0">
                <a:solidFill>
                  <a:schemeClr val="bg1"/>
                </a:solidFill>
                <a:latin typeface="Arial Rounded MT Bold" pitchFamily="34" charset="0"/>
              </a:rPr>
              <a:t>In real historical terms peace has been stolen on earth by Satan for generations due to wars, revolutions and national conflicts between nations, countries and tribes. To take away worldwide peace from many nations is another level again this has only occurred recently in history. Between the two world wars there has been a certain level of peace for many nations yet also in several nations conflicts have been ongoing. In the past 100 years there has been over 150 major conflicts killing millions.</a:t>
            </a:r>
          </a:p>
          <a:p>
            <a:pPr algn="l"/>
            <a:endParaRPr lang="en-US" sz="2600" dirty="0" smtClean="0">
              <a:solidFill>
                <a:schemeClr val="bg1"/>
              </a:solidFill>
              <a:latin typeface="Arial Rounded MT Bold" pitchFamily="34" charset="0"/>
            </a:endParaRPr>
          </a:p>
          <a:p>
            <a:pPr algn="l"/>
            <a:r>
              <a:rPr lang="en-US" sz="2600" dirty="0" smtClean="0">
                <a:solidFill>
                  <a:schemeClr val="bg1"/>
                </a:solidFill>
                <a:latin typeface="Arial Rounded MT Bold" pitchFamily="34" charset="0"/>
              </a:rPr>
              <a:t> As of 2017 there were 40 wars around the world in constant conflict between nations and tribes. The 7 Trumpets, the 7 seals and 7 bowls started being released at the beginning of the 19</a:t>
            </a:r>
            <a:r>
              <a:rPr lang="en-US" sz="2600" baseline="30000" dirty="0" smtClean="0">
                <a:solidFill>
                  <a:schemeClr val="bg1"/>
                </a:solidFill>
                <a:latin typeface="Arial Rounded MT Bold" pitchFamily="34" charset="0"/>
              </a:rPr>
              <a:t>th</a:t>
            </a:r>
            <a:r>
              <a:rPr lang="en-US" sz="2600" dirty="0" smtClean="0">
                <a:solidFill>
                  <a:schemeClr val="bg1"/>
                </a:solidFill>
                <a:latin typeface="Arial Rounded MT Bold" pitchFamily="34" charset="0"/>
              </a:rPr>
              <a:t> century </a:t>
            </a:r>
            <a:r>
              <a:rPr lang="en-US" sz="2600" i="1" dirty="0" smtClean="0">
                <a:solidFill>
                  <a:schemeClr val="bg1"/>
                </a:solidFill>
                <a:latin typeface="Arial Rounded MT Bold" pitchFamily="34" charset="0"/>
              </a:rPr>
              <a:t>(last 100 years)</a:t>
            </a:r>
            <a:r>
              <a:rPr lang="en-US" sz="2600" dirty="0" smtClean="0">
                <a:solidFill>
                  <a:schemeClr val="bg1"/>
                </a:solidFill>
                <a:latin typeface="Arial Rounded MT Bold" pitchFamily="34" charset="0"/>
              </a:rPr>
              <a:t> as a time line of historical fulfillments with WW1 and WW2. This red horse seal and its fullness has been reserved for these last days to herald in the return of Christ according to </a:t>
            </a:r>
            <a:r>
              <a:rPr lang="en-US" sz="2600" dirty="0" smtClean="0">
                <a:solidFill>
                  <a:schemeClr val="bg1"/>
                </a:solidFill>
                <a:latin typeface="Arial Rounded MT Bold" pitchFamily="34" charset="0"/>
              </a:rPr>
              <a:t>words of prophecy </a:t>
            </a:r>
            <a:r>
              <a:rPr lang="en-US" sz="2600" dirty="0" smtClean="0">
                <a:solidFill>
                  <a:schemeClr val="bg1"/>
                </a:solidFill>
                <a:latin typeface="Arial Rounded MT Bold" pitchFamily="34" charset="0"/>
              </a:rPr>
              <a:t>found in scripture.</a:t>
            </a:r>
          </a:p>
          <a:p>
            <a:endParaRPr lang="en-US" dirty="0"/>
          </a:p>
        </p:txBody>
      </p:sp>
    </p:spTree>
  </p:cSld>
  <p:clrMapOvr>
    <a:masterClrMapping/>
  </p:clrMapOvr>
  <p:transition>
    <p:randomBa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TotalTime>
  <Words>405</Words>
  <Application>Microsoft Office PowerPoint</Application>
  <PresentationFormat>On-screen Show (4:3)</PresentationFormat>
  <Paragraphs>11</Paragraphs>
  <Slides>10</Slides>
  <Notes>0</Notes>
  <HiddenSlides>0</HiddenSlides>
  <MMClips>1</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Slide 1</vt:lpstr>
      <vt:lpstr>Slide 2</vt:lpstr>
      <vt:lpstr>Revelation 6:3-4  the second Seal: Conflict on Earth/Peace removed </vt:lpstr>
      <vt:lpstr>2nd seal the Red horse released</vt:lpstr>
      <vt:lpstr>For 1260 years estimates of 70 – 150 million people died at the hands of the Vatican with millions of Martin Luther reformer protestants being targeted through inquisitions. Then for the last 1500 years targeting Christians and other ethnics you have had ongoing Islamic Jihad which has killed an estimated 669 million people according to historians the biggest generational killing machine on earth.   These examples above are just a few ongoing conflicts of what's happened in the Earth. Throughout the ages up until the 19th century you have had wars and rumors of wars since the days of Christ and before. Yet no war before the 19th and 20th centuries has been worldwide or as devastating as the 19th century wars. </vt:lpstr>
      <vt:lpstr>Worldwide Conflict WW1, 1914 -1918 (1st Trumpet blast peace removed)  The First World War started June 28th, 1914 till November 11th, 1918 a four year war involving the entire known world .Over twenty seven allied and associated nations and four Central Powers fought in WW1. The estimated total number of people killed during WW1, was 20 million you also had up to 100 million die from the Spanish flu  that emerged from the  USA 1917-1918 infected from this war. At the turn of the 19th century mass genocide killings also began to take place starting with the Turkish genocide of 1.8 million Armenians Christians in the early 1915-1923 in attempts to start a new Turkish “Ottoman” styled empire but they failed.   Stalin of Russia killed up to 60 million. Mao of China killed 59.5 million 1958-1962. Rwanda 1.1 million, Indonesia 3 million, Bangladesh 3 million etc.  For 19 years you had the great depression a loss of 70 trillion worldwide 15%  of the worlds GDP from 1929 to the late 1930’s (This was equivalent to the monetary loss of the 2008 worldwide stock market crash), then came the start of WW2 by 1939.</vt:lpstr>
      <vt:lpstr>    Worldwide Conflict WW2, 1939-1945 (2nd Trumpet blew peace removed)  The Second World War was from September 1939 to September 2nd, 1945 a six year war. There were 104 countries either involved in or affected by World War II. World War II was the deadliest military conflict in the world’s history.   There were between an estimated 70-80 million people killed in this war this was over 2.5% of the world’s population. Virtually every country was involved in one form or another. Even the neutral counties were harmed economically by their neighbors being at war and unable to trade as in the past. Oas prophecy states in the 2nd Trumpet one third of all ships involved merchant and navy were sunk 36’387 ships. </vt:lpstr>
      <vt:lpstr>Other  conflicts were the Pakistan genocide of 3 million Christians in the 70’s by peaceful Muslims. You had the Cambodian killing fields under Pol Pot where 1.7 million were killed 1975-1979, 21% of the population.   You had the Vietnam 20 year war from 1955-1975 with 300 thousand killed , the Russian Stalin massacres of 20 million people 1921-1953. There has been over 110 million  directly killed in wars from 1900 -2019 with an estimated 1 billion since mans beginnings. From mid 2013-2017 you had a 42 month period with 2.2-3  million Christians destroyed from Iraq and Syria in the “war against the saints“ tribulation period with another 5 million Syrians  displaced and 570  thousand killed.  There has been up to 150 million people massacred by  other conflicts and corrupt dictatorships in the last 100 years. regardless of WW1 and WW2.  Up to 100 million killed in WW1 and WW2 and another 50-100 million die from Spanish flu. This brings the death toll of over 300-350 million people killed through war and massacres in the last 100 years alone that’s peace removed the red horse. As mentioned estimates killed by wars from mans beginnings are 1 billion. In last 100 years you have over a third of that figure killed. </vt:lpstr>
      <vt:lpstr>Slide 9</vt:lpstr>
      <vt:lpstr>Matthew White, Historical Atlas of the Twentieth Century, 2010: Deaths by War and Oppression during the 20th Century: 203 million  See: http://necrometrics.com/all20c.htm  (Video go to end of vid)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Brian Thompson</dc:creator>
  <cp:lastModifiedBy>Brian Thompson</cp:lastModifiedBy>
  <cp:revision>27</cp:revision>
  <dcterms:created xsi:type="dcterms:W3CDTF">2019-08-09T00:45:32Z</dcterms:created>
  <dcterms:modified xsi:type="dcterms:W3CDTF">2020-06-02T23:53:26Z</dcterms:modified>
</cp:coreProperties>
</file>