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70" r:id="rId3"/>
    <p:sldId id="257" r:id="rId4"/>
    <p:sldId id="256" r:id="rId5"/>
    <p:sldId id="260" r:id="rId6"/>
    <p:sldId id="267" r:id="rId7"/>
    <p:sldId id="262" r:id="rId8"/>
    <p:sldId id="271" r:id="rId9"/>
    <p:sldId id="259" r:id="rId10"/>
    <p:sldId id="264" r:id="rId11"/>
    <p:sldId id="261" r:id="rId12"/>
    <p:sldId id="265" r:id="rId13"/>
    <p:sldId id="278" r:id="rId14"/>
    <p:sldId id="272" r:id="rId15"/>
    <p:sldId id="277" r:id="rId16"/>
    <p:sldId id="276" r:id="rId17"/>
    <p:sldId id="269" r:id="rId18"/>
    <p:sldId id="2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5A9A43-D894-481E-B7C9-6C0C89D48002}" type="datetimeFigureOut">
              <a:rPr lang="en-US" smtClean="0"/>
              <a:t>8/8/2019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601DFB-0521-4ECE-B1AB-50B9D36E541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ABBE30-1FA4-44C9-AB01-67D38F32D57F}" type="datetimeFigureOut">
              <a:rPr lang="en-US" smtClean="0"/>
              <a:pPr/>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BE17B-48E9-43DD-A515-289644FA18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ABBE30-1FA4-44C9-AB01-67D38F32D57F}" type="datetimeFigureOut">
              <a:rPr lang="en-US" smtClean="0"/>
              <a:pPr/>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BE17B-48E9-43DD-A515-289644FA18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ABBE30-1FA4-44C9-AB01-67D38F32D57F}" type="datetimeFigureOut">
              <a:rPr lang="en-US" smtClean="0"/>
              <a:pPr/>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BE17B-48E9-43DD-A515-289644FA18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ABBE30-1FA4-44C9-AB01-67D38F32D57F}" type="datetimeFigureOut">
              <a:rPr lang="en-US" smtClean="0"/>
              <a:pPr/>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BE17B-48E9-43DD-A515-289644FA18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ABBE30-1FA4-44C9-AB01-67D38F32D57F}" type="datetimeFigureOut">
              <a:rPr lang="en-US" smtClean="0"/>
              <a:pPr/>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BE17B-48E9-43DD-A515-289644FA18D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ABBE30-1FA4-44C9-AB01-67D38F32D57F}" type="datetimeFigureOut">
              <a:rPr lang="en-US" smtClean="0"/>
              <a:pPr/>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BE17B-48E9-43DD-A515-289644FA18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ABBE30-1FA4-44C9-AB01-67D38F32D57F}" type="datetimeFigureOut">
              <a:rPr lang="en-US" smtClean="0"/>
              <a:pPr/>
              <a:t>8/8/2019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5BE17B-48E9-43DD-A515-289644FA18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ABBE30-1FA4-44C9-AB01-67D38F32D57F}" type="datetimeFigureOut">
              <a:rPr lang="en-US" smtClean="0"/>
              <a:pPr/>
              <a:t>8/8/2019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5BE17B-48E9-43DD-A515-289644FA18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BBE30-1FA4-44C9-AB01-67D38F32D57F}" type="datetimeFigureOut">
              <a:rPr lang="en-US" smtClean="0"/>
              <a:pPr/>
              <a:t>8/8/2019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5BE17B-48E9-43DD-A515-289644FA18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BBE30-1FA4-44C9-AB01-67D38F32D57F}" type="datetimeFigureOut">
              <a:rPr lang="en-US" smtClean="0"/>
              <a:pPr/>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BE17B-48E9-43DD-A515-289644FA18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BBE30-1FA4-44C9-AB01-67D38F32D57F}" type="datetimeFigureOut">
              <a:rPr lang="en-US" smtClean="0"/>
              <a:pPr/>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BE17B-48E9-43DD-A515-289644FA18D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5000" r="-4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BBE30-1FA4-44C9-AB01-67D38F32D57F}" type="datetimeFigureOut">
              <a:rPr lang="en-US" smtClean="0"/>
              <a:pPr/>
              <a:t>8/8/2019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BE17B-48E9-43DD-A515-289644FA18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video" Target="file:///C:\Users\brian.LAPTOP-AKV74GUI\Desktop\5.%20Seal%201%20White%20horse%20the%20conquerer%20overview\African%20animals%20drunk%20on%20Marula%20fruit.avi"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biblehub.com/revelation/6-2.htm" TargetMode="External"/><Relationship Id="rId2" Type="http://schemas.openxmlformats.org/officeDocument/2006/relationships/hyperlink" Target="http://biblehub.com/revelation/6-1.ht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video" Target="file:///C:\Users\brian.LAPTOP-AKV74GUI\Desktop\5.%20Seal%201%20White%20horse%20the%20conquerer%20overview\Energy%20Drinks,%20Mark%20Of%20The%20Beast.av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ideo" Target="file:///C:\Users\brian.LAPTOP-AKV74GUI\Desktop\5.%20Seal%201%20White%20horse%20the%20conquerer%20overview\Coca%20Cola&#8217;s%20Secret%20Ingredient%20REALLY%20Used%20to%20be%20Cocaine.avi"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4000" r="-44000"/>
          </a:stretch>
        </a:blipFill>
        <a:effectLst/>
      </p:bgPr>
    </p:bg>
    <p:spTree>
      <p:nvGrpSpPr>
        <p:cNvPr id="1" name=""/>
        <p:cNvGrpSpPr/>
        <p:nvPr/>
      </p:nvGrpSpPr>
      <p:grpSpPr>
        <a:xfrm>
          <a:off x="0" y="0"/>
          <a:ext cx="0" cy="0"/>
          <a:chOff x="0" y="0"/>
          <a:chExt cx="0" cy="0"/>
        </a:xfrm>
      </p:grpSpPr>
      <p:pic>
        <p:nvPicPr>
          <p:cNvPr id="1026" name="Picture 2" descr="C:\Users\brian.LAPTOP-AKV74GUI\Desktop\End times book 18.7.19\Chapter information used in studies 14.1.18\5. Seal 1 the conqueror\Seal 1 pics\3e6cfdad9371ebafd0662628c97d30d0.jpg"/>
          <p:cNvPicPr>
            <a:picLocks noChangeAspect="1" noChangeArrowheads="1"/>
          </p:cNvPicPr>
          <p:nvPr/>
        </p:nvPicPr>
        <p:blipFill>
          <a:blip r:embed="rId3"/>
          <a:srcRect/>
          <a:stretch>
            <a:fillRect/>
          </a:stretch>
        </p:blipFill>
        <p:spPr bwMode="auto">
          <a:xfrm>
            <a:off x="500034" y="428604"/>
            <a:ext cx="8215370" cy="6000792"/>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108"/>
            <a:ext cx="8229600" cy="5857892"/>
          </a:xfrm>
        </p:spPr>
        <p:txBody>
          <a:bodyPr>
            <a:normAutofit/>
          </a:bodyPr>
          <a:lstStyle/>
          <a:p>
            <a:pPr algn="l"/>
            <a:r>
              <a:rPr lang="en-US" sz="2000" b="1" dirty="0" smtClean="0">
                <a:solidFill>
                  <a:schemeClr val="bg1"/>
                </a:solidFill>
                <a:latin typeface="Arial Rounded MT Bold" pitchFamily="34" charset="0"/>
              </a:rPr>
              <a:t>A few years  ago at a prayer group meeting in New Zealand Gods Holy Spirit fell and deliverance began on some Christians. One newish Christian girl fell to the floor screaming as she went through deliverance it got every ones attention so they all prayed for her. It turned out to be an antichrist spirit of alcohol and drugs she had been oppressed by causing much anger in her life from her past. After the deliverance took place her whole countenance changed she became much more lighter and joyful.</a:t>
            </a:r>
            <a:br>
              <a:rPr lang="en-US" sz="2000" b="1" dirty="0" smtClean="0">
                <a:solidFill>
                  <a:schemeClr val="bg1"/>
                </a:solidFill>
                <a:latin typeface="Arial Rounded MT Bold" pitchFamily="34" charset="0"/>
              </a:rPr>
            </a:br>
            <a:r>
              <a:rPr lang="en-US" sz="2000" b="1" dirty="0" smtClean="0">
                <a:solidFill>
                  <a:schemeClr val="bg1"/>
                </a:solidFill>
                <a:latin typeface="Arial Rounded MT Bold" pitchFamily="34" charset="0"/>
              </a:rPr>
              <a:t/>
            </a:r>
            <a:br>
              <a:rPr lang="en-US" sz="2000" b="1" dirty="0" smtClean="0">
                <a:solidFill>
                  <a:schemeClr val="bg1"/>
                </a:solidFill>
                <a:latin typeface="Arial Rounded MT Bold" pitchFamily="34" charset="0"/>
              </a:rPr>
            </a:br>
            <a:r>
              <a:rPr lang="en-US" sz="2000" b="1" dirty="0" smtClean="0">
                <a:solidFill>
                  <a:schemeClr val="bg1"/>
                </a:solidFill>
                <a:latin typeface="Arial Rounded MT Bold" pitchFamily="34" charset="0"/>
              </a:rPr>
              <a:t>Over the years I have met several Christians who testified also about how God had spoken to them not only about alcohol but also caffeine to stop taking the substances due to demonic oppression. God is the same yesterday today and forever He speaks truth and it’s knowing the truth that sets one free. Many are caught up in cycles of demonic warfare and problems still being conquered  after being forgiven, deliverance is needed.</a:t>
            </a:r>
            <a:endParaRPr lang="en-US" sz="2000" b="1" dirty="0">
              <a:solidFill>
                <a:schemeClr val="bg1"/>
              </a:solidFill>
              <a:latin typeface="Arial Rounded MT Bold" pitchFamily="34" charset="0"/>
            </a:endParaRPr>
          </a:p>
        </p:txBody>
      </p:sp>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7298"/>
            <a:ext cx="8229600" cy="5500702"/>
          </a:xfrm>
        </p:spPr>
        <p:txBody>
          <a:bodyPr>
            <a:normAutofit/>
          </a:bodyPr>
          <a:lstStyle/>
          <a:p>
            <a:pPr algn="l"/>
            <a:r>
              <a:rPr lang="en-US" sz="2000" b="1" dirty="0" smtClean="0">
                <a:solidFill>
                  <a:schemeClr val="bg1"/>
                </a:solidFill>
                <a:latin typeface="Arial Rounded MT Bold" pitchFamily="34" charset="0"/>
              </a:rPr>
              <a:t/>
            </a:r>
            <a:br>
              <a:rPr lang="en-US" sz="2000" b="1" dirty="0" smtClean="0">
                <a:solidFill>
                  <a:schemeClr val="bg1"/>
                </a:solidFill>
                <a:latin typeface="Arial Rounded MT Bold" pitchFamily="34" charset="0"/>
              </a:rPr>
            </a:br>
            <a:r>
              <a:rPr lang="en-US" sz="2000" b="1" dirty="0" smtClean="0">
                <a:solidFill>
                  <a:schemeClr val="bg1"/>
                </a:solidFill>
                <a:latin typeface="Arial Rounded MT Bold" pitchFamily="34" charset="0"/>
              </a:rPr>
              <a:t/>
            </a:r>
            <a:br>
              <a:rPr lang="en-US" sz="2000" b="1" dirty="0" smtClean="0">
                <a:solidFill>
                  <a:schemeClr val="bg1"/>
                </a:solidFill>
                <a:latin typeface="Arial Rounded MT Bold" pitchFamily="34" charset="0"/>
              </a:rPr>
            </a:br>
            <a:r>
              <a:rPr lang="en-US" sz="2000" b="1" dirty="0" smtClean="0">
                <a:solidFill>
                  <a:schemeClr val="bg1"/>
                </a:solidFill>
                <a:latin typeface="Arial Rounded MT Bold" pitchFamily="34" charset="0"/>
              </a:rPr>
              <a:t>With these substances such as  alcohol and drugs a study throughout scripture from Genesis to Revelation on wine and intoxicating drink will give you a very clear picture of the spiritual effects of these substances. Through the use of drugs and alcohol your discernment gets confused you get conquered by  Satan the master of confusion. There is a curse of death,  violence , carnality, rape , murder, divorce, mental health , depression, suicide addictions and all kinds of sin tied to these substances. It is also the origin the root of the child sex slave trade all over the earth.</a:t>
            </a:r>
            <a:br>
              <a:rPr lang="en-US" sz="2000" b="1" dirty="0" smtClean="0">
                <a:solidFill>
                  <a:schemeClr val="bg1"/>
                </a:solidFill>
                <a:latin typeface="Arial Rounded MT Bold" pitchFamily="34" charset="0"/>
              </a:rPr>
            </a:br>
            <a:r>
              <a:rPr lang="en-US" sz="2000" b="1" dirty="0" smtClean="0">
                <a:solidFill>
                  <a:srgbClr val="FFFF00"/>
                </a:solidFill>
                <a:latin typeface="Arial Rounded MT Bold" pitchFamily="34" charset="0"/>
              </a:rPr>
              <a:t/>
            </a:r>
            <a:br>
              <a:rPr lang="en-US" sz="2000" b="1" dirty="0" smtClean="0">
                <a:solidFill>
                  <a:srgbClr val="FFFF00"/>
                </a:solidFill>
                <a:latin typeface="Arial Rounded MT Bold" pitchFamily="34" charset="0"/>
              </a:rPr>
            </a:br>
            <a:r>
              <a:rPr lang="en-US" sz="2000" b="1" dirty="0" smtClean="0">
                <a:solidFill>
                  <a:srgbClr val="FFFF00"/>
                </a:solidFill>
                <a:latin typeface="Arial Rounded MT Bold" pitchFamily="34" charset="0"/>
              </a:rPr>
              <a:t>Joel 3:3  They have cast lots for My people, Have given a boy as payment for a harlot, And sold a girl for wine, that they may drink. </a:t>
            </a:r>
            <a:r>
              <a:rPr lang="en-US" sz="2000" b="1" i="1" dirty="0" smtClean="0">
                <a:solidFill>
                  <a:srgbClr val="FFFF00"/>
                </a:solidFill>
                <a:latin typeface="Arial Rounded MT Bold" pitchFamily="34" charset="0"/>
              </a:rPr>
              <a:t>(NKJV)</a:t>
            </a:r>
            <a:r>
              <a:rPr lang="en-US" sz="2000" b="1" dirty="0" smtClean="0">
                <a:solidFill>
                  <a:srgbClr val="FFFF00"/>
                </a:solidFill>
                <a:latin typeface="Arial Rounded MT Bold" pitchFamily="34" charset="0"/>
              </a:rPr>
              <a:t/>
            </a:r>
            <a:br>
              <a:rPr lang="en-US" sz="2000" b="1" dirty="0" smtClean="0">
                <a:solidFill>
                  <a:srgbClr val="FFFF00"/>
                </a:solidFill>
                <a:latin typeface="Arial Rounded MT Bold" pitchFamily="34" charset="0"/>
              </a:rPr>
            </a:br>
            <a:endParaRPr lang="en-US" sz="2000" b="1" dirty="0">
              <a:solidFill>
                <a:srgbClr val="FFFF00"/>
              </a:solidFill>
              <a:latin typeface="Arial Rounded MT Bold" pitchFamily="34" charset="0"/>
            </a:endParaRPr>
          </a:p>
        </p:txBody>
      </p:sp>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86652"/>
          </a:xfrm>
        </p:spPr>
        <p:txBody>
          <a:bodyPr>
            <a:normAutofit fontScale="90000"/>
          </a:bodyPr>
          <a:lstStyle/>
          <a:p>
            <a:pPr algn="l"/>
            <a:r>
              <a:rPr lang="en-US" sz="2200" dirty="0" smtClean="0">
                <a:solidFill>
                  <a:schemeClr val="bg1"/>
                </a:solidFill>
              </a:rPr>
              <a:t/>
            </a:r>
            <a:br>
              <a:rPr lang="en-US" sz="2200" dirty="0" smtClean="0">
                <a:solidFill>
                  <a:schemeClr val="bg1"/>
                </a:solidFill>
              </a:rPr>
            </a:br>
            <a:r>
              <a:rPr lang="en-US" sz="2200" dirty="0" smtClean="0">
                <a:solidFill>
                  <a:schemeClr val="bg1"/>
                </a:solidFill>
              </a:rPr>
              <a:t/>
            </a:r>
            <a:br>
              <a:rPr lang="en-US" sz="2200" dirty="0" smtClean="0">
                <a:solidFill>
                  <a:schemeClr val="bg1"/>
                </a:solidFill>
              </a:rPr>
            </a:br>
            <a:r>
              <a:rPr lang="en-US" sz="2200" dirty="0" smtClean="0">
                <a:solidFill>
                  <a:schemeClr val="bg1"/>
                </a:solidFill>
              </a:rPr>
              <a:t/>
            </a:r>
            <a:br>
              <a:rPr lang="en-US" sz="2200" dirty="0" smtClean="0">
                <a:solidFill>
                  <a:schemeClr val="bg1"/>
                </a:solidFill>
              </a:rPr>
            </a:br>
            <a:r>
              <a:rPr lang="en-US" sz="2200" dirty="0" smtClean="0">
                <a:solidFill>
                  <a:schemeClr val="bg1"/>
                </a:solidFill>
              </a:rPr>
              <a:t/>
            </a:r>
            <a:br>
              <a:rPr lang="en-US" sz="2200" dirty="0" smtClean="0">
                <a:solidFill>
                  <a:schemeClr val="bg1"/>
                </a:solidFill>
              </a:rPr>
            </a:br>
            <a:r>
              <a:rPr lang="en-US" sz="2200" dirty="0" smtClean="0">
                <a:solidFill>
                  <a:schemeClr val="bg1"/>
                </a:solidFill>
              </a:rPr>
              <a:t/>
            </a:r>
            <a:br>
              <a:rPr lang="en-US" sz="2200" dirty="0" smtClean="0">
                <a:solidFill>
                  <a:schemeClr val="bg1"/>
                </a:solidFill>
              </a:rPr>
            </a:br>
            <a:r>
              <a:rPr lang="en-US" sz="2200" dirty="0" smtClean="0">
                <a:solidFill>
                  <a:schemeClr val="bg1"/>
                </a:solidFill>
              </a:rPr>
              <a:t/>
            </a:r>
            <a:br>
              <a:rPr lang="en-US" sz="2200" dirty="0" smtClean="0">
                <a:solidFill>
                  <a:schemeClr val="bg1"/>
                </a:solidFill>
              </a:rPr>
            </a:br>
            <a:r>
              <a:rPr lang="en-US" sz="2200" dirty="0" smtClean="0">
                <a:solidFill>
                  <a:schemeClr val="bg1"/>
                </a:solidFill>
              </a:rPr>
              <a:t/>
            </a:r>
            <a:br>
              <a:rPr lang="en-US" sz="2200" dirty="0" smtClean="0">
                <a:solidFill>
                  <a:schemeClr val="bg1"/>
                </a:solidFill>
              </a:rPr>
            </a:br>
            <a:r>
              <a:rPr lang="en-US" sz="2200" dirty="0" smtClean="0">
                <a:solidFill>
                  <a:schemeClr val="bg1"/>
                </a:solidFill>
              </a:rPr>
              <a:t/>
            </a:r>
            <a:br>
              <a:rPr lang="en-US" sz="2200" dirty="0" smtClean="0">
                <a:solidFill>
                  <a:schemeClr val="bg1"/>
                </a:solidFill>
              </a:rPr>
            </a:br>
            <a:r>
              <a:rPr lang="en-US" sz="2200" dirty="0" smtClean="0">
                <a:solidFill>
                  <a:schemeClr val="bg1"/>
                </a:solidFill>
              </a:rPr>
              <a:t/>
            </a:r>
            <a:br>
              <a:rPr lang="en-US" sz="2200" dirty="0" smtClean="0">
                <a:solidFill>
                  <a:schemeClr val="bg1"/>
                </a:solidFill>
              </a:rPr>
            </a:br>
            <a:r>
              <a:rPr lang="en-US" sz="2200" dirty="0" smtClean="0">
                <a:solidFill>
                  <a:schemeClr val="bg1"/>
                </a:solidFill>
              </a:rPr>
              <a:t/>
            </a:r>
            <a:br>
              <a:rPr lang="en-US" sz="2200" dirty="0" smtClean="0">
                <a:solidFill>
                  <a:schemeClr val="bg1"/>
                </a:solidFill>
              </a:rPr>
            </a:br>
            <a:r>
              <a:rPr lang="en-US" sz="2200" dirty="0" smtClean="0">
                <a:solidFill>
                  <a:schemeClr val="bg1"/>
                </a:solidFill>
              </a:rPr>
              <a:t/>
            </a:r>
            <a:br>
              <a:rPr lang="en-US" sz="2200" dirty="0" smtClean="0">
                <a:solidFill>
                  <a:schemeClr val="bg1"/>
                </a:solidFill>
              </a:rPr>
            </a:br>
            <a:r>
              <a:rPr lang="en-US" sz="2200" dirty="0" smtClean="0">
                <a:solidFill>
                  <a:schemeClr val="bg1"/>
                </a:solidFill>
              </a:rPr>
              <a:t/>
            </a:r>
            <a:br>
              <a:rPr lang="en-US" sz="2200" dirty="0" smtClean="0">
                <a:solidFill>
                  <a:schemeClr val="bg1"/>
                </a:solidFill>
              </a:rPr>
            </a:br>
            <a:r>
              <a:rPr lang="en-US" sz="2200" b="1" dirty="0" smtClean="0">
                <a:solidFill>
                  <a:schemeClr val="bg1"/>
                </a:solidFill>
                <a:latin typeface="Arial Rounded MT Bold" pitchFamily="34" charset="0"/>
              </a:rPr>
              <a:t>Its identifying the doorways that lead to being oppressed by demonic influences then shutting those doors down to keep your healing. Truly we are a people that has been conquered until saved and delivered. In one place in scripture it indicates that alcohol mars ones discernment between what is Holy and unholy: </a:t>
            </a:r>
            <a:br>
              <a:rPr lang="en-US" sz="2200" b="1" dirty="0" smtClean="0">
                <a:solidFill>
                  <a:schemeClr val="bg1"/>
                </a:solidFill>
                <a:latin typeface="Arial Rounded MT Bold" pitchFamily="34" charset="0"/>
              </a:rPr>
            </a:br>
            <a:r>
              <a:rPr lang="en-US" sz="2200" b="1" dirty="0" smtClean="0">
                <a:solidFill>
                  <a:schemeClr val="bg1"/>
                </a:solidFill>
                <a:latin typeface="Arial Rounded MT Bold" pitchFamily="34" charset="0"/>
              </a:rPr>
              <a:t/>
            </a:r>
            <a:br>
              <a:rPr lang="en-US" sz="2200" b="1" dirty="0" smtClean="0">
                <a:solidFill>
                  <a:schemeClr val="bg1"/>
                </a:solidFill>
                <a:latin typeface="Arial Rounded MT Bold" pitchFamily="34" charset="0"/>
              </a:rPr>
            </a:br>
            <a:r>
              <a:rPr lang="en-US" sz="2200" b="1" dirty="0" smtClean="0">
                <a:solidFill>
                  <a:srgbClr val="FFFF00"/>
                </a:solidFill>
                <a:latin typeface="Arial Rounded MT Bold" pitchFamily="34" charset="0"/>
              </a:rPr>
              <a:t>Lev 10:9-10  "Do not drink wine or intoxicating drink, you, nor your sons with you, when you go into the tabernacle of meeting, lest you die. It shall be a statute forever throughout your generations. That you may distinguish between holy and unholy, and between unclean and clean. </a:t>
            </a:r>
            <a:r>
              <a:rPr lang="en-US" sz="2200" b="1" i="1" dirty="0" smtClean="0">
                <a:solidFill>
                  <a:srgbClr val="FFFF00"/>
                </a:solidFill>
                <a:latin typeface="Arial Rounded MT Bold" pitchFamily="34" charset="0"/>
              </a:rPr>
              <a:t>(NKJV)</a:t>
            </a:r>
            <a:r>
              <a:rPr lang="en-US" sz="2200" b="1" i="1" dirty="0" smtClean="0">
                <a:solidFill>
                  <a:schemeClr val="bg1"/>
                </a:solidFill>
                <a:latin typeface="Arial Rounded MT Bold" pitchFamily="34" charset="0"/>
              </a:rPr>
              <a:t/>
            </a:r>
            <a:br>
              <a:rPr lang="en-US" sz="2200" b="1" i="1" dirty="0" smtClean="0">
                <a:solidFill>
                  <a:schemeClr val="bg1"/>
                </a:solidFill>
                <a:latin typeface="Arial Rounded MT Bold" pitchFamily="34" charset="0"/>
              </a:rPr>
            </a:br>
            <a:r>
              <a:rPr lang="en-US" sz="2200" b="1" i="1" dirty="0" smtClean="0">
                <a:solidFill>
                  <a:schemeClr val="bg1"/>
                </a:solidFill>
                <a:latin typeface="Arial Rounded MT Bold" pitchFamily="34" charset="0"/>
              </a:rPr>
              <a:t/>
            </a:r>
            <a:br>
              <a:rPr lang="en-US" sz="2200" b="1" i="1" dirty="0" smtClean="0">
                <a:solidFill>
                  <a:schemeClr val="bg1"/>
                </a:solidFill>
                <a:latin typeface="Arial Rounded MT Bold" pitchFamily="34" charset="0"/>
              </a:rPr>
            </a:br>
            <a:r>
              <a:rPr lang="en-US" sz="2200" b="1" dirty="0" smtClean="0">
                <a:solidFill>
                  <a:schemeClr val="bg1"/>
                </a:solidFill>
                <a:latin typeface="Arial Rounded MT Bold" pitchFamily="34" charset="0"/>
              </a:rPr>
              <a:t>When you can discern what is clean and unclean holy and unholy before God  and repent  of what your doing, then you will see true freedom and healing .</a:t>
            </a:r>
            <a:br>
              <a:rPr lang="en-US" sz="2200" b="1" dirty="0" smtClean="0">
                <a:solidFill>
                  <a:schemeClr val="bg1"/>
                </a:solidFill>
                <a:latin typeface="Arial Rounded MT Bold" pitchFamily="34" charset="0"/>
              </a:rPr>
            </a:br>
            <a:r>
              <a:rPr lang="en-US" sz="2200" b="1" i="1" dirty="0" smtClean="0">
                <a:solidFill>
                  <a:schemeClr val="bg1"/>
                </a:solidFill>
                <a:latin typeface="Arial Rounded MT Bold" pitchFamily="34" charset="0"/>
              </a:rPr>
              <a:t/>
            </a:r>
            <a:br>
              <a:rPr lang="en-US" sz="2200" b="1" i="1" dirty="0" smtClean="0">
                <a:solidFill>
                  <a:schemeClr val="bg1"/>
                </a:solidFill>
                <a:latin typeface="Arial Rounded MT Bold" pitchFamily="34" charset="0"/>
              </a:rPr>
            </a:br>
            <a:r>
              <a:rPr lang="en-US" sz="2200" b="1" i="1" dirty="0" smtClean="0">
                <a:solidFill>
                  <a:schemeClr val="bg1"/>
                </a:solidFill>
                <a:latin typeface="Arial Rounded MT Bold" pitchFamily="34" charset="0"/>
              </a:rPr>
              <a:t/>
            </a:r>
            <a:br>
              <a:rPr lang="en-US" sz="2200" b="1" i="1" dirty="0" smtClean="0">
                <a:solidFill>
                  <a:schemeClr val="bg1"/>
                </a:solidFill>
                <a:latin typeface="Arial Rounded MT Bold" pitchFamily="34" charset="0"/>
              </a:rPr>
            </a:br>
            <a:r>
              <a:rPr lang="en-AU" sz="2200" b="1" dirty="0" smtClean="0">
                <a:solidFill>
                  <a:schemeClr val="bg1"/>
                </a:solidFill>
                <a:latin typeface="Arial Rounded MT Bold" pitchFamily="34" charset="0"/>
              </a:rPr>
              <a:t> </a:t>
            </a:r>
            <a:r>
              <a:rPr lang="en-US" dirty="0" smtClean="0"/>
              <a:t/>
            </a:r>
            <a:br>
              <a:rPr lang="en-US" dirty="0" smtClean="0"/>
            </a:br>
            <a:r>
              <a:rPr lang="en-US" dirty="0" smtClean="0"/>
              <a:t/>
            </a:r>
            <a:br>
              <a:rPr lang="en-US" dirty="0" smtClean="0"/>
            </a:br>
            <a:r>
              <a:rPr lang="en-AU" dirty="0" smtClean="0"/>
              <a:t> </a:t>
            </a:r>
            <a:r>
              <a:rPr lang="en-US" dirty="0" smtClean="0"/>
              <a:t/>
            </a:r>
            <a:br>
              <a:rPr lang="en-US" dirty="0" smtClean="0"/>
            </a:br>
            <a:endParaRPr lang="en-US" dirty="0"/>
          </a:p>
        </p:txBody>
      </p:sp>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en-AU" sz="3200" dirty="0" smtClean="0">
                <a:solidFill>
                  <a:srgbClr val="FF0000"/>
                </a:solidFill>
                <a:latin typeface="Arial Rounded MT Bold" pitchFamily="34" charset="0"/>
              </a:rPr>
              <a:t>Map of illegal drug use around the world</a:t>
            </a:r>
            <a:endParaRPr lang="en-US" sz="3200" dirty="0">
              <a:solidFill>
                <a:srgbClr val="FF0000"/>
              </a:solidFill>
              <a:latin typeface="Arial Rounded MT Bold" pitchFamily="34" charset="0"/>
            </a:endParaRPr>
          </a:p>
        </p:txBody>
      </p:sp>
      <p:pic>
        <p:nvPicPr>
          <p:cNvPr id="33794" name="Picture 2" descr="https://static.businessinsider.com/image/4fea6ef86bb3f7117800000a/image.jpg"/>
          <p:cNvPicPr>
            <a:picLocks noChangeAspect="1" noChangeArrowheads="1"/>
          </p:cNvPicPr>
          <p:nvPr/>
        </p:nvPicPr>
        <p:blipFill>
          <a:blip r:embed="rId2"/>
          <a:srcRect/>
          <a:stretch>
            <a:fillRect/>
          </a:stretch>
        </p:blipFill>
        <p:spPr bwMode="auto">
          <a:xfrm>
            <a:off x="571472" y="1142984"/>
            <a:ext cx="8072494" cy="5286412"/>
          </a:xfrm>
          <a:prstGeom prst="rect">
            <a:avLst/>
          </a:prstGeom>
          <a:noFill/>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39850"/>
          </a:xfrm>
        </p:spPr>
        <p:txBody>
          <a:bodyPr>
            <a:normAutofit fontScale="90000"/>
          </a:bodyPr>
          <a:lstStyle/>
          <a:p>
            <a:r>
              <a:rPr lang="en-US" sz="2700" b="1" dirty="0" smtClean="0">
                <a:solidFill>
                  <a:srgbClr val="FF0000"/>
                </a:solidFill>
                <a:latin typeface="Arial Rounded MT Bold" pitchFamily="34" charset="0"/>
              </a:rPr>
              <a:t>Total recorded alcohol per person of consumption (15+), in liters of pure alcohol</a:t>
            </a:r>
            <a:r>
              <a:rPr lang="en-US" dirty="0" smtClean="0"/>
              <a:t/>
            </a:r>
            <a:br>
              <a:rPr lang="en-US" dirty="0" smtClean="0"/>
            </a:br>
            <a:endParaRPr lang="en-US" dirty="0"/>
          </a:p>
        </p:txBody>
      </p:sp>
      <p:pic>
        <p:nvPicPr>
          <p:cNvPr id="4" name="Picture 2" descr="http://cdn3.chartsbin.com/chartimages/l_9399_c8b75a80c7d7228dfca610b28bde9fa8"/>
          <p:cNvPicPr>
            <a:picLocks noChangeAspect="1" noChangeArrowheads="1"/>
          </p:cNvPicPr>
          <p:nvPr/>
        </p:nvPicPr>
        <p:blipFill>
          <a:blip r:embed="rId2"/>
          <a:srcRect/>
          <a:stretch>
            <a:fillRect/>
          </a:stretch>
        </p:blipFill>
        <p:spPr bwMode="auto">
          <a:xfrm>
            <a:off x="571472" y="1142984"/>
            <a:ext cx="8072494" cy="5286412"/>
          </a:xfrm>
          <a:prstGeom prst="rect">
            <a:avLst/>
          </a:prstGeom>
          <a:noFill/>
        </p:spPr>
      </p:pic>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i.imgur.com/NPEPH1y.png"/>
          <p:cNvPicPr>
            <a:picLocks noChangeAspect="1" noChangeArrowheads="1"/>
          </p:cNvPicPr>
          <p:nvPr/>
        </p:nvPicPr>
        <p:blipFill>
          <a:blip r:embed="rId2"/>
          <a:srcRect/>
          <a:stretch>
            <a:fillRect/>
          </a:stretch>
        </p:blipFill>
        <p:spPr bwMode="auto">
          <a:xfrm>
            <a:off x="571472" y="500042"/>
            <a:ext cx="7929618" cy="5857916"/>
          </a:xfrm>
          <a:prstGeom prst="rect">
            <a:avLst/>
          </a:prstGeom>
          <a:noFill/>
        </p:spPr>
      </p:pic>
    </p:spTree>
  </p:cSld>
  <p:clrMapOvr>
    <a:masterClrMapping/>
  </p:clrMapOvr>
  <p:transition>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ee the source image"/>
          <p:cNvPicPr>
            <a:picLocks noChangeAspect="1" noChangeArrowheads="1"/>
          </p:cNvPicPr>
          <p:nvPr/>
        </p:nvPicPr>
        <p:blipFill>
          <a:blip r:embed="rId2"/>
          <a:srcRect/>
          <a:stretch>
            <a:fillRect/>
          </a:stretch>
        </p:blipFill>
        <p:spPr bwMode="auto">
          <a:xfrm>
            <a:off x="571472" y="500042"/>
            <a:ext cx="8001056" cy="5881707"/>
          </a:xfrm>
          <a:prstGeom prst="rect">
            <a:avLst/>
          </a:prstGeom>
          <a:noFill/>
        </p:spPr>
      </p:pic>
    </p:spTree>
  </p:cSld>
  <p:clrMapOvr>
    <a:masterClrMapping/>
  </p:clrMapOvr>
  <p:transition>
    <p:spli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1000132"/>
          </a:xfrm>
        </p:spPr>
        <p:txBody>
          <a:bodyPr>
            <a:normAutofit fontScale="90000"/>
          </a:bodyPr>
          <a:lstStyle/>
          <a:p>
            <a:r>
              <a:rPr lang="en-AU" sz="2800" dirty="0" smtClean="0">
                <a:solidFill>
                  <a:srgbClr val="FF0000"/>
                </a:solidFill>
                <a:latin typeface="Arial Rounded MT Bold" pitchFamily="34" charset="0"/>
              </a:rPr>
              <a:t>Drugs and Alcohol is a problem in New Zealand with both young and old a conquered people.</a:t>
            </a:r>
            <a:endParaRPr lang="en-US" sz="2800" dirty="0">
              <a:solidFill>
                <a:srgbClr val="FF0000"/>
              </a:solidFill>
              <a:latin typeface="Arial Rounded MT Bold" pitchFamily="34" charset="0"/>
            </a:endParaRPr>
          </a:p>
        </p:txBody>
      </p:sp>
      <p:pic>
        <p:nvPicPr>
          <p:cNvPr id="3" name="Picture 2" descr="No photo description available."/>
          <p:cNvPicPr>
            <a:picLocks noChangeAspect="1" noChangeArrowheads="1"/>
          </p:cNvPicPr>
          <p:nvPr/>
        </p:nvPicPr>
        <p:blipFill>
          <a:blip r:embed="rId2"/>
          <a:srcRect/>
          <a:stretch>
            <a:fillRect/>
          </a:stretch>
        </p:blipFill>
        <p:spPr bwMode="auto">
          <a:xfrm>
            <a:off x="357158" y="1214422"/>
            <a:ext cx="8429684" cy="5357850"/>
          </a:xfrm>
          <a:prstGeom prst="rect">
            <a:avLst/>
          </a:prstGeom>
          <a:noFill/>
        </p:spPr>
      </p:pic>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00702"/>
            <a:ext cx="8229600" cy="785818"/>
          </a:xfrm>
        </p:spPr>
        <p:txBody>
          <a:bodyPr>
            <a:normAutofit/>
          </a:bodyPr>
          <a:lstStyle/>
          <a:p>
            <a:r>
              <a:rPr lang="en-AU" sz="1400" dirty="0" smtClean="0">
                <a:latin typeface="Arial Rounded MT Bold" pitchFamily="34" charset="0"/>
              </a:rPr>
              <a:t>Video</a:t>
            </a:r>
            <a:endParaRPr lang="en-US" sz="1400" dirty="0">
              <a:latin typeface="Arial Rounded MT Bold" pitchFamily="34" charset="0"/>
            </a:endParaRPr>
          </a:p>
        </p:txBody>
      </p:sp>
      <p:pic>
        <p:nvPicPr>
          <p:cNvPr id="3" name="African animals drunk on Marula fruit.avi">
            <a:hlinkClick r:id="" action="ppaction://media"/>
          </p:cNvPr>
          <p:cNvPicPr>
            <a:picLocks noRot="1" noChangeAspect="1"/>
          </p:cNvPicPr>
          <p:nvPr>
            <a:videoFile r:link="rId1"/>
          </p:nvPr>
        </p:nvPicPr>
        <p:blipFill>
          <a:blip r:embed="rId3"/>
          <a:stretch>
            <a:fillRect/>
          </a:stretch>
        </p:blipFill>
        <p:spPr>
          <a:xfrm>
            <a:off x="-3500494" y="0"/>
            <a:ext cx="3048000" cy="1714500"/>
          </a:xfrm>
          <a:prstGeom prst="rect">
            <a:avLst/>
          </a:prstGeom>
        </p:spPr>
      </p:pic>
    </p:spTree>
  </p:cSld>
  <p:clrMapOvr>
    <a:masterClrMapping/>
  </p:clrMapOvr>
  <p:transition>
    <p:dissolv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r="-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4422"/>
          </a:xfrm>
        </p:spPr>
        <p:txBody>
          <a:bodyPr/>
          <a:lstStyle/>
          <a:p>
            <a:r>
              <a:rPr lang="en-AU" b="1" dirty="0" smtClean="0">
                <a:solidFill>
                  <a:srgbClr val="FF0000"/>
                </a:solidFill>
                <a:latin typeface="Arial Rounded MT Bold" pitchFamily="34" charset="0"/>
              </a:rPr>
              <a:t>One of the 4 horsemen</a:t>
            </a:r>
            <a:endParaRPr lang="en-US" b="1" dirty="0">
              <a:solidFill>
                <a:srgbClr val="FF0000"/>
              </a:solidFill>
              <a:latin typeface="Arial Rounded MT Bold" pitchFamily="34" charset="0"/>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ee the source image"/>
          <p:cNvPicPr>
            <a:picLocks noChangeAspect="1" noChangeArrowheads="1"/>
          </p:cNvPicPr>
          <p:nvPr/>
        </p:nvPicPr>
        <p:blipFill>
          <a:blip r:embed="rId2"/>
          <a:srcRect/>
          <a:stretch>
            <a:fillRect/>
          </a:stretch>
        </p:blipFill>
        <p:spPr bwMode="auto">
          <a:xfrm>
            <a:off x="571472" y="571480"/>
            <a:ext cx="8100623" cy="5812016"/>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500197"/>
          </a:xfrm>
        </p:spPr>
        <p:txBody>
          <a:bodyPr>
            <a:normAutofit fontScale="90000"/>
          </a:bodyPr>
          <a:lstStyle/>
          <a:p>
            <a:r>
              <a:rPr lang="en-AU" sz="3100" b="1" dirty="0" smtClean="0">
                <a:solidFill>
                  <a:srgbClr val="FFFF00"/>
                </a:solidFill>
                <a:latin typeface="Arial Rounded MT Bold" pitchFamily="34" charset="0"/>
              </a:rPr>
              <a:t/>
            </a:r>
            <a:br>
              <a:rPr lang="en-AU" sz="3100" b="1" dirty="0" smtClean="0">
                <a:solidFill>
                  <a:srgbClr val="FFFF00"/>
                </a:solidFill>
                <a:latin typeface="Arial Rounded MT Bold" pitchFamily="34" charset="0"/>
              </a:rPr>
            </a:br>
            <a:r>
              <a:rPr lang="en-AU" sz="3100" b="1" dirty="0" smtClean="0">
                <a:solidFill>
                  <a:srgbClr val="FFFF00"/>
                </a:solidFill>
                <a:latin typeface="Arial Rounded MT Bold" pitchFamily="34" charset="0"/>
              </a:rPr>
              <a:t/>
            </a:r>
            <a:br>
              <a:rPr lang="en-AU" sz="3100" b="1" dirty="0" smtClean="0">
                <a:solidFill>
                  <a:srgbClr val="FFFF00"/>
                </a:solidFill>
                <a:latin typeface="Arial Rounded MT Bold" pitchFamily="34" charset="0"/>
              </a:rPr>
            </a:br>
            <a:r>
              <a:rPr lang="en-AU" sz="3100" b="1" dirty="0" smtClean="0">
                <a:solidFill>
                  <a:srgbClr val="FFFF00"/>
                </a:solidFill>
                <a:latin typeface="Arial Rounded MT Bold" pitchFamily="34" charset="0"/>
              </a:rPr>
              <a:t>Rev 6:1-2 Seal 1 rider on a white horse the conqueror</a:t>
            </a:r>
            <a:br>
              <a:rPr lang="en-AU" sz="3100" b="1" dirty="0" smtClean="0">
                <a:solidFill>
                  <a:srgbClr val="FFFF00"/>
                </a:solidFill>
                <a:latin typeface="Arial Rounded MT Bold" pitchFamily="34" charset="0"/>
              </a:rPr>
            </a:br>
            <a:r>
              <a:rPr lang="en-AU" sz="3100" b="1" dirty="0" smtClean="0">
                <a:solidFill>
                  <a:srgbClr val="FFFF00"/>
                </a:solidFill>
                <a:latin typeface="Arial Rounded MT Bold" pitchFamily="34" charset="0"/>
              </a:rPr>
              <a:t/>
            </a:r>
            <a:br>
              <a:rPr lang="en-AU" sz="3100" b="1" dirty="0" smtClean="0">
                <a:solidFill>
                  <a:srgbClr val="FFFF00"/>
                </a:solidFill>
                <a:latin typeface="Arial Rounded MT Bold" pitchFamily="34" charset="0"/>
              </a:rPr>
            </a:br>
            <a:endParaRPr lang="en-US" dirty="0"/>
          </a:p>
        </p:txBody>
      </p:sp>
      <p:sp>
        <p:nvSpPr>
          <p:cNvPr id="3" name="Subtitle 2"/>
          <p:cNvSpPr>
            <a:spLocks noGrp="1"/>
          </p:cNvSpPr>
          <p:nvPr>
            <p:ph type="subTitle" idx="1"/>
          </p:nvPr>
        </p:nvSpPr>
        <p:spPr>
          <a:xfrm>
            <a:off x="714348" y="3886200"/>
            <a:ext cx="7058052" cy="2543196"/>
          </a:xfrm>
        </p:spPr>
        <p:txBody>
          <a:bodyPr>
            <a:normAutofit fontScale="77500" lnSpcReduction="20000"/>
          </a:bodyPr>
          <a:lstStyle/>
          <a:p>
            <a:pPr algn="l"/>
            <a:r>
              <a:rPr lang="en-US" b="1" u="sng" dirty="0" smtClean="0">
                <a:solidFill>
                  <a:srgbClr val="FFFF00"/>
                </a:solidFill>
                <a:latin typeface="Arial Rounded MT Bold" pitchFamily="34" charset="0"/>
                <a:hlinkClick r:id="rId2"/>
              </a:rPr>
              <a:t>1</a:t>
            </a:r>
            <a:r>
              <a:rPr lang="en-US" b="1" dirty="0" smtClean="0">
                <a:solidFill>
                  <a:srgbClr val="FFFF00"/>
                </a:solidFill>
                <a:latin typeface="Arial Rounded MT Bold" pitchFamily="34" charset="0"/>
              </a:rPr>
              <a:t>And I saw when the Lamb opened one of the seals, and I heard, as it were the noise of thunder, one of the four beasts saying, Come and see. </a:t>
            </a:r>
            <a:r>
              <a:rPr lang="en-US" b="1" u="sng" dirty="0" smtClean="0">
                <a:solidFill>
                  <a:srgbClr val="FFFF00"/>
                </a:solidFill>
                <a:latin typeface="Arial Rounded MT Bold" pitchFamily="34" charset="0"/>
                <a:hlinkClick r:id="rId3"/>
              </a:rPr>
              <a:t>2</a:t>
            </a:r>
            <a:r>
              <a:rPr lang="en-US" b="1" dirty="0" smtClean="0">
                <a:solidFill>
                  <a:srgbClr val="FFFF00"/>
                </a:solidFill>
                <a:latin typeface="Arial Rounded MT Bold" pitchFamily="34" charset="0"/>
              </a:rPr>
              <a:t>And I saw, and behold a white horse: and he that sat on him had a bow; and a crown was given unto him: and he went forth conquering, and to conquer. (NKJV)</a:t>
            </a:r>
            <a:endParaRPr lang="en-US" dirty="0" smtClean="0">
              <a:solidFill>
                <a:srgbClr val="FFFF00"/>
              </a:solidFill>
              <a:latin typeface="Arial Rounded MT Bold" pitchFamily="34" charset="0"/>
            </a:endParaRPr>
          </a:p>
          <a:p>
            <a:endParaRPr lang="en-US" dirty="0"/>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15082"/>
          </a:xfrm>
        </p:spPr>
        <p:txBody>
          <a:bodyPr>
            <a:noAutofit/>
          </a:bodyPr>
          <a:lstStyle/>
          <a:p>
            <a:pPr algn="l"/>
            <a:r>
              <a:rPr lang="en-US" sz="2000" b="1" dirty="0" smtClean="0">
                <a:solidFill>
                  <a:srgbClr val="FFFF00"/>
                </a:solidFill>
                <a:latin typeface="Arial Rounded MT Bold" pitchFamily="34" charset="0"/>
              </a:rPr>
              <a:t/>
            </a:r>
            <a:br>
              <a:rPr lang="en-US" sz="2000" b="1" dirty="0" smtClean="0">
                <a:solidFill>
                  <a:srgbClr val="FFFF00"/>
                </a:solidFill>
                <a:latin typeface="Arial Rounded MT Bold" pitchFamily="34" charset="0"/>
              </a:rPr>
            </a:br>
            <a:r>
              <a:rPr lang="en-US" sz="2400" b="1" dirty="0" smtClean="0">
                <a:solidFill>
                  <a:srgbClr val="FFFF00"/>
                </a:solidFill>
                <a:latin typeface="Arial Rounded MT Bold" pitchFamily="34" charset="0"/>
              </a:rPr>
              <a:t/>
            </a:r>
            <a:br>
              <a:rPr lang="en-US" sz="2400" b="1" dirty="0" smtClean="0">
                <a:solidFill>
                  <a:srgbClr val="FFFF00"/>
                </a:solidFill>
                <a:latin typeface="Arial Rounded MT Bold" pitchFamily="34" charset="0"/>
              </a:rPr>
            </a:br>
            <a:r>
              <a:rPr lang="en-US" sz="2200" b="1" dirty="0" smtClean="0">
                <a:solidFill>
                  <a:srgbClr val="FFFF00"/>
                </a:solidFill>
                <a:latin typeface="Arial Rounded MT Bold" pitchFamily="34" charset="0"/>
              </a:rPr>
              <a:t>And he that sat on him had a bow; and a crown was given unto him: and he went forth conquering, and to conquer.</a:t>
            </a:r>
            <a:br>
              <a:rPr lang="en-US" sz="2200" b="1" dirty="0" smtClean="0">
                <a:solidFill>
                  <a:srgbClr val="FFFF00"/>
                </a:solidFill>
                <a:latin typeface="Arial Rounded MT Bold" pitchFamily="34" charset="0"/>
              </a:rPr>
            </a:br>
            <a:r>
              <a:rPr lang="en-US" sz="2200" dirty="0" smtClean="0">
                <a:solidFill>
                  <a:schemeClr val="bg1"/>
                </a:solidFill>
                <a:latin typeface="Arial Rounded MT Bold" pitchFamily="34" charset="0"/>
              </a:rPr>
              <a:t/>
            </a:r>
            <a:br>
              <a:rPr lang="en-US" sz="2200" dirty="0" smtClean="0">
                <a:solidFill>
                  <a:schemeClr val="bg1"/>
                </a:solidFill>
                <a:latin typeface="Arial Rounded MT Bold" pitchFamily="34" charset="0"/>
              </a:rPr>
            </a:br>
            <a:r>
              <a:rPr lang="en-AU" sz="2200" dirty="0" smtClean="0">
                <a:solidFill>
                  <a:schemeClr val="bg1"/>
                </a:solidFill>
                <a:latin typeface="Arial Rounded MT Bold" pitchFamily="34" charset="0"/>
              </a:rPr>
              <a:t> </a:t>
            </a:r>
            <a:br>
              <a:rPr lang="en-AU" sz="2200" dirty="0" smtClean="0">
                <a:solidFill>
                  <a:schemeClr val="bg1"/>
                </a:solidFill>
                <a:latin typeface="Arial Rounded MT Bold" pitchFamily="34" charset="0"/>
              </a:rPr>
            </a:br>
            <a:r>
              <a:rPr lang="en-AU" sz="2200" dirty="0" smtClean="0">
                <a:solidFill>
                  <a:schemeClr val="bg1"/>
                </a:solidFill>
                <a:latin typeface="Arial Rounded MT Bold" pitchFamily="34" charset="0"/>
              </a:rPr>
              <a:t>A</a:t>
            </a:r>
            <a:r>
              <a:rPr lang="en-AU" sz="2200" b="1" dirty="0" smtClean="0">
                <a:solidFill>
                  <a:schemeClr val="bg1"/>
                </a:solidFill>
                <a:latin typeface="Arial Rounded MT Bold" pitchFamily="34" charset="0"/>
              </a:rPr>
              <a:t> crown speaks of rulership spiritually over  people, the bow speaks of loosing something truth or deception in th</a:t>
            </a:r>
            <a:r>
              <a:rPr lang="en-AU" sz="2200" b="1" dirty="0" smtClean="0">
                <a:solidFill>
                  <a:srgbClr val="FF0000"/>
                </a:solidFill>
                <a:latin typeface="Arial Rounded MT Bold" pitchFamily="34" charset="0"/>
              </a:rPr>
              <a:t>is </a:t>
            </a:r>
            <a:r>
              <a:rPr lang="en-AU" sz="2200" b="1" dirty="0" smtClean="0">
                <a:solidFill>
                  <a:schemeClr val="bg1"/>
                </a:solidFill>
                <a:latin typeface="Arial Rounded MT Bold" pitchFamily="34" charset="0"/>
              </a:rPr>
              <a:t>case it’s deception.  So when God allows the loosing of something in the spirit</a:t>
            </a:r>
            <a:r>
              <a:rPr lang="en-AU" sz="2200" b="1" dirty="0" smtClean="0">
                <a:solidFill>
                  <a:srgbClr val="FF0000"/>
                </a:solidFill>
                <a:latin typeface="Arial Rounded MT Bold" pitchFamily="34" charset="0"/>
              </a:rPr>
              <a:t>ual </a:t>
            </a:r>
            <a:r>
              <a:rPr lang="en-AU" sz="2200" b="1" dirty="0" smtClean="0">
                <a:solidFill>
                  <a:schemeClr val="bg1"/>
                </a:solidFill>
                <a:latin typeface="Arial Rounded MT Bold" pitchFamily="34" charset="0"/>
              </a:rPr>
              <a:t>all over the earth its spiritual dominion. What began </a:t>
            </a:r>
            <a:r>
              <a:rPr lang="en-AU" sz="2200" b="1" dirty="0" smtClean="0">
                <a:solidFill>
                  <a:srgbClr val="FF0000"/>
                </a:solidFill>
                <a:latin typeface="Arial Rounded MT Bold" pitchFamily="34" charset="0"/>
              </a:rPr>
              <a:t>world</a:t>
            </a:r>
            <a:r>
              <a:rPr lang="en-AU" sz="2200" b="1" dirty="0" smtClean="0">
                <a:solidFill>
                  <a:schemeClr val="bg1"/>
                </a:solidFill>
                <a:latin typeface="Arial Rounded MT Bold" pitchFamily="34" charset="0"/>
              </a:rPr>
              <a:t>wide for the first time like never before at the turn of the 19</a:t>
            </a:r>
            <a:r>
              <a:rPr lang="en-AU" sz="2200" b="1" baseline="30000" dirty="0" smtClean="0">
                <a:solidFill>
                  <a:schemeClr val="bg1"/>
                </a:solidFill>
                <a:latin typeface="Arial Rounded MT Bold" pitchFamily="34" charset="0"/>
              </a:rPr>
              <a:t>th</a:t>
            </a:r>
            <a:r>
              <a:rPr lang="en-AU" sz="2200" b="1" dirty="0" smtClean="0">
                <a:solidFill>
                  <a:schemeClr val="bg1"/>
                </a:solidFill>
                <a:latin typeface="Arial Rounded MT Bold" pitchFamily="34" charset="0"/>
              </a:rPr>
              <a:t> century was an acceleration of drugs and alcohol in the international trade of mind altering substances. This 1</a:t>
            </a:r>
            <a:r>
              <a:rPr lang="en-AU" sz="2200" b="1" baseline="30000" dirty="0" smtClean="0">
                <a:solidFill>
                  <a:schemeClr val="bg1"/>
                </a:solidFill>
                <a:latin typeface="Arial Rounded MT Bold" pitchFamily="34" charset="0"/>
              </a:rPr>
              <a:t>st</a:t>
            </a:r>
            <a:r>
              <a:rPr lang="en-AU" sz="2200" b="1" dirty="0" smtClean="0">
                <a:solidFill>
                  <a:schemeClr val="bg1"/>
                </a:solidFill>
                <a:latin typeface="Arial Rounded MT Bold" pitchFamily="34" charset="0"/>
              </a:rPr>
              <a:t> seal began its </a:t>
            </a:r>
            <a:r>
              <a:rPr lang="en-AU" sz="2200" b="1" dirty="0" smtClean="0">
                <a:solidFill>
                  <a:srgbClr val="FF0000"/>
                </a:solidFill>
                <a:latin typeface="Arial Rounded MT Bold" pitchFamily="34" charset="0"/>
              </a:rPr>
              <a:t>pur</a:t>
            </a:r>
            <a:r>
              <a:rPr lang="en-AU" sz="2200" b="1" dirty="0" smtClean="0">
                <a:solidFill>
                  <a:schemeClr val="bg1"/>
                </a:solidFill>
                <a:latin typeface="Arial Rounded MT Bold" pitchFamily="34" charset="0"/>
              </a:rPr>
              <a:t>pose just before the first Trumpet of WW1. This </a:t>
            </a:r>
            <a:r>
              <a:rPr lang="en-AU" sz="2200" b="1" dirty="0" smtClean="0">
                <a:solidFill>
                  <a:srgbClr val="FF0000"/>
                </a:solidFill>
                <a:latin typeface="Arial Rounded MT Bold" pitchFamily="34" charset="0"/>
              </a:rPr>
              <a:t>has </a:t>
            </a:r>
            <a:r>
              <a:rPr lang="en-AU" sz="2200" b="1" dirty="0" smtClean="0">
                <a:solidFill>
                  <a:schemeClr val="bg1"/>
                </a:solidFill>
                <a:latin typeface="Arial Rounded MT Bold" pitchFamily="34" charset="0"/>
              </a:rPr>
              <a:t>placed billions into the cycle of spiritual decept</a:t>
            </a:r>
            <a:r>
              <a:rPr lang="en-AU" sz="2200" b="1" dirty="0" smtClean="0">
                <a:solidFill>
                  <a:srgbClr val="FF0000"/>
                </a:solidFill>
                <a:latin typeface="Arial Rounded MT Bold" pitchFamily="34" charset="0"/>
              </a:rPr>
              <a:t>ion, s</a:t>
            </a:r>
            <a:r>
              <a:rPr lang="en-AU" sz="2200" b="1" dirty="0" smtClean="0">
                <a:solidFill>
                  <a:schemeClr val="bg1"/>
                </a:solidFill>
                <a:latin typeface="Arial Rounded MT Bold" pitchFamily="34" charset="0"/>
              </a:rPr>
              <a:t>in and bondage in the last hundred years.</a:t>
            </a:r>
            <a:endParaRPr lang="en-US" sz="2200" b="1" dirty="0">
              <a:solidFill>
                <a:schemeClr val="bg1"/>
              </a:solidFill>
            </a:endParaRPr>
          </a:p>
        </p:txBody>
      </p:sp>
    </p:spTree>
  </p:cSld>
  <p:clrMapOvr>
    <a:masterClrMapping/>
  </p:clrMapOvr>
  <p:transition>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rgbClr val="FF0000"/>
                </a:solidFill>
                <a:latin typeface="Arial Rounded MT Bold" pitchFamily="34" charset="0"/>
              </a:rPr>
              <a:t>The Dominion of “Bondage” </a:t>
            </a:r>
            <a:endParaRPr lang="en-US" dirty="0">
              <a:solidFill>
                <a:srgbClr val="FF0000"/>
              </a:solidFill>
              <a:latin typeface="Arial Rounded MT Bold" pitchFamily="34" charset="0"/>
            </a:endParaRPr>
          </a:p>
        </p:txBody>
      </p:sp>
      <p:pic>
        <p:nvPicPr>
          <p:cNvPr id="3" name="Picture 2" descr="http://1.bp.blogspot.com/_ZxkvMOnbWhQ/THCtM3j7_BI/AAAAAAAAA5I/rWpH1q5QQKc/s1600/drugs+and+alcohol.jpg"/>
          <p:cNvPicPr/>
          <p:nvPr/>
        </p:nvPicPr>
        <p:blipFill>
          <a:blip r:embed="rId2" cstate="print"/>
          <a:srcRect/>
          <a:stretch>
            <a:fillRect/>
          </a:stretch>
        </p:blipFill>
        <p:spPr bwMode="auto">
          <a:xfrm>
            <a:off x="500034" y="1357299"/>
            <a:ext cx="8215369" cy="507209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6357958"/>
          </a:xfrm>
        </p:spPr>
        <p:txBody>
          <a:bodyPr>
            <a:normAutofit fontScale="90000"/>
          </a:bodyPr>
          <a:lstStyle/>
          <a:p>
            <a:pPr algn="l"/>
            <a:r>
              <a:rPr lang="en-US" sz="2200" b="1" dirty="0" smtClean="0">
                <a:solidFill>
                  <a:schemeClr val="bg1"/>
                </a:solidFill>
                <a:latin typeface="Arial Rounded MT Bold" pitchFamily="34" charset="0"/>
              </a:rPr>
              <a:t/>
            </a:r>
            <a:br>
              <a:rPr lang="en-US" sz="2200" b="1" dirty="0" smtClean="0">
                <a:solidFill>
                  <a:schemeClr val="bg1"/>
                </a:solidFill>
                <a:latin typeface="Arial Rounded MT Bold" pitchFamily="34" charset="0"/>
              </a:rPr>
            </a:br>
            <a:r>
              <a:rPr lang="en-US" sz="2000" b="1" dirty="0" smtClean="0">
                <a:solidFill>
                  <a:schemeClr val="bg1"/>
                </a:solidFill>
                <a:latin typeface="Arial Rounded MT Bold" pitchFamily="34" charset="0"/>
              </a:rPr>
              <a:t>I used to be an alcoholic and drug user before I was saved in 1997. At salvation I was sovereignty delivered from drinking alcohol and taking drugs. I know longer had addiction urges from salvation forwards. It was about 12 months later at Christmas time I decided to have half a glass of beer. As soon as I took a mouthful of beer I felt an oppressive demonic spirit settle over me it scared the daylights out of me so I never touched it again. Later on in 2001 after a major deliverance and  a 40 day fasting period I began getting headaches at work. </a:t>
            </a:r>
            <a:br>
              <a:rPr lang="en-US" sz="2000" b="1" dirty="0" smtClean="0">
                <a:solidFill>
                  <a:schemeClr val="bg1"/>
                </a:solidFill>
                <a:latin typeface="Arial Rounded MT Bold" pitchFamily="34" charset="0"/>
              </a:rPr>
            </a:br>
            <a:r>
              <a:rPr lang="en-US" sz="2000" b="1" dirty="0" smtClean="0">
                <a:solidFill>
                  <a:schemeClr val="bg1"/>
                </a:solidFill>
                <a:latin typeface="Arial Rounded MT Bold" pitchFamily="34" charset="0"/>
              </a:rPr>
              <a:t/>
            </a:r>
            <a:br>
              <a:rPr lang="en-US" sz="2000" b="1" dirty="0" smtClean="0">
                <a:solidFill>
                  <a:schemeClr val="bg1"/>
                </a:solidFill>
                <a:latin typeface="Arial Rounded MT Bold" pitchFamily="34" charset="0"/>
              </a:rPr>
            </a:br>
            <a:r>
              <a:rPr lang="en-US" sz="2000" b="1" dirty="0" smtClean="0">
                <a:solidFill>
                  <a:schemeClr val="bg1"/>
                </a:solidFill>
                <a:latin typeface="Arial Rounded MT Bold" pitchFamily="34" charset="0"/>
              </a:rPr>
              <a:t>This </a:t>
            </a:r>
            <a:r>
              <a:rPr lang="en-US" sz="2000" b="1" dirty="0" err="1" smtClean="0">
                <a:solidFill>
                  <a:schemeClr val="bg1"/>
                </a:solidFill>
                <a:latin typeface="Arial Rounded MT Bold" pitchFamily="34" charset="0"/>
              </a:rPr>
              <a:t>conquerer</a:t>
            </a:r>
            <a:r>
              <a:rPr lang="en-US" sz="2000" b="1" dirty="0" smtClean="0">
                <a:solidFill>
                  <a:schemeClr val="bg1"/>
                </a:solidFill>
                <a:latin typeface="Arial Rounded MT Bold" pitchFamily="34" charset="0"/>
              </a:rPr>
              <a:t> revelation goes deeper than what you may think. One day at work the Lord prompted me to drink a bottle of Coca cola so I did and my headache disappeared. I asked Him why that was ? He said you need to stop drinking caffeine it is a drug  causing your headaches through the antichrist of drugs and alcohol. </a:t>
            </a:r>
            <a:r>
              <a:rPr lang="en-AU" sz="2000" b="1" dirty="0" smtClean="0">
                <a:solidFill>
                  <a:schemeClr val="bg1"/>
                </a:solidFill>
                <a:latin typeface="Arial Rounded MT Bold" pitchFamily="34" charset="0"/>
              </a:rPr>
              <a:t>Caffeine was first discovered and used in Arabia 1000 years ago in Muslim nations through an antichrist religion , tea began 5000 years ago in ancient China  in both civilisations caffeine became an integral part of their cultures. These substances  both came into to Europe around the 16</a:t>
            </a:r>
            <a:r>
              <a:rPr lang="en-AU" sz="2000" b="1" baseline="30000" dirty="0" smtClean="0">
                <a:solidFill>
                  <a:schemeClr val="bg1"/>
                </a:solidFill>
                <a:latin typeface="Arial Rounded MT Bold" pitchFamily="34" charset="0"/>
              </a:rPr>
              <a:t>th</a:t>
            </a:r>
            <a:r>
              <a:rPr lang="en-AU" sz="2000" b="1" dirty="0" smtClean="0">
                <a:solidFill>
                  <a:schemeClr val="bg1"/>
                </a:solidFill>
                <a:latin typeface="Arial Rounded MT Bold" pitchFamily="34" charset="0"/>
              </a:rPr>
              <a:t> century. And increased in the 19</a:t>
            </a:r>
            <a:r>
              <a:rPr lang="en-AU" sz="2000" b="1" baseline="30000" dirty="0" smtClean="0">
                <a:solidFill>
                  <a:schemeClr val="bg1"/>
                </a:solidFill>
                <a:latin typeface="Arial Rounded MT Bold" pitchFamily="34" charset="0"/>
              </a:rPr>
              <a:t>th</a:t>
            </a:r>
            <a:r>
              <a:rPr lang="en-AU" sz="2000" b="1" dirty="0" smtClean="0">
                <a:solidFill>
                  <a:schemeClr val="bg1"/>
                </a:solidFill>
                <a:latin typeface="Arial Rounded MT Bold" pitchFamily="34" charset="0"/>
              </a:rPr>
              <a:t> century. </a:t>
            </a:r>
            <a:r>
              <a:rPr lang="en-US" sz="2000" b="1" dirty="0" smtClean="0">
                <a:solidFill>
                  <a:schemeClr val="bg1"/>
                </a:solidFill>
                <a:latin typeface="Arial Rounded MT Bold" pitchFamily="34" charset="0"/>
              </a:rPr>
              <a:t>I then asked the Lord to confirm this so I did some research.</a:t>
            </a:r>
            <a:br>
              <a:rPr lang="en-US" sz="2000" b="1" dirty="0" smtClean="0">
                <a:solidFill>
                  <a:schemeClr val="bg1"/>
                </a:solidFill>
                <a:latin typeface="Arial Rounded MT Bold" pitchFamily="34" charset="0"/>
              </a:rPr>
            </a:br>
            <a:r>
              <a:rPr lang="en-US" sz="2000" b="1" dirty="0" smtClean="0">
                <a:solidFill>
                  <a:schemeClr val="bg1"/>
                </a:solidFill>
                <a:latin typeface="Arial Rounded MT Bold" pitchFamily="34" charset="0"/>
              </a:rPr>
              <a:t/>
            </a:r>
            <a:br>
              <a:rPr lang="en-US" sz="2000" b="1" dirty="0" smtClean="0">
                <a:solidFill>
                  <a:schemeClr val="bg1"/>
                </a:solidFill>
                <a:latin typeface="Arial Rounded MT Bold" pitchFamily="34" charset="0"/>
              </a:rPr>
            </a:br>
            <a:r>
              <a:rPr lang="en-US" sz="1600" dirty="0" smtClean="0">
                <a:solidFill>
                  <a:schemeClr val="bg1"/>
                </a:solidFill>
                <a:latin typeface="Arial Rounded MT Bold" pitchFamily="34" charset="0"/>
              </a:rPr>
              <a:t> (Video) </a:t>
            </a:r>
            <a:r>
              <a:rPr lang="en-US" b="1" dirty="0" smtClean="0">
                <a:latin typeface="Arial Rounded MT Bold" pitchFamily="34" charset="0"/>
              </a:rPr>
              <a:t/>
            </a:r>
            <a:br>
              <a:rPr lang="en-US" b="1" dirty="0" smtClean="0">
                <a:latin typeface="Arial Rounded MT Bold" pitchFamily="34" charset="0"/>
              </a:rPr>
            </a:br>
            <a:endParaRPr lang="en-US" b="1" dirty="0">
              <a:latin typeface="Arial Rounded MT Bold" pitchFamily="34" charset="0"/>
            </a:endParaRPr>
          </a:p>
        </p:txBody>
      </p:sp>
      <p:pic>
        <p:nvPicPr>
          <p:cNvPr id="3" name="Energy Drinks, Mark Of The Beast.avi">
            <a:hlinkClick r:id="" action="ppaction://media"/>
          </p:cNvPr>
          <p:cNvPicPr>
            <a:picLocks noRot="1" noChangeAspect="1"/>
          </p:cNvPicPr>
          <p:nvPr>
            <a:videoFile r:link="rId1"/>
          </p:nvPr>
        </p:nvPicPr>
        <p:blipFill>
          <a:blip r:embed="rId3"/>
          <a:stretch>
            <a:fillRect/>
          </a:stretch>
        </p:blipFill>
        <p:spPr>
          <a:xfrm>
            <a:off x="-3571932" y="0"/>
            <a:ext cx="3071834" cy="1818014"/>
          </a:xfrm>
          <a:prstGeom prst="rect">
            <a:avLst/>
          </a:prstGeom>
        </p:spPr>
      </p:pic>
    </p:spTree>
  </p:cSld>
  <p:clrMapOvr>
    <a:masterClrMapping/>
  </p:clrMapOvr>
  <p:transition>
    <p:newsflash/>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0"/>
          </a:xfrm>
        </p:spPr>
        <p:txBody>
          <a:bodyPr>
            <a:normAutofit fontScale="90000"/>
          </a:bodyPr>
          <a:lstStyle/>
          <a:p>
            <a:pPr algn="l"/>
            <a:r>
              <a:rPr lang="en-US" sz="2000" dirty="0" smtClean="0">
                <a:solidFill>
                  <a:schemeClr val="bg1"/>
                </a:solidFill>
                <a:latin typeface="Arial Rounded MT Bold" pitchFamily="34" charset="0"/>
              </a:rPr>
              <a:t/>
            </a:r>
            <a:br>
              <a:rPr lang="en-US" sz="2000" dirty="0" smtClean="0">
                <a:solidFill>
                  <a:schemeClr val="bg1"/>
                </a:solidFill>
                <a:latin typeface="Arial Rounded MT Bold" pitchFamily="34" charset="0"/>
              </a:rPr>
            </a:br>
            <a:r>
              <a:rPr lang="en-US" sz="2000" dirty="0" smtClean="0">
                <a:solidFill>
                  <a:schemeClr val="bg1"/>
                </a:solidFill>
                <a:latin typeface="Arial Rounded MT Bold" pitchFamily="34" charset="0"/>
              </a:rPr>
              <a:t/>
            </a:r>
            <a:br>
              <a:rPr lang="en-US" sz="2000" dirty="0" smtClean="0">
                <a:solidFill>
                  <a:schemeClr val="bg1"/>
                </a:solidFill>
                <a:latin typeface="Arial Rounded MT Bold" pitchFamily="34" charset="0"/>
              </a:rPr>
            </a:br>
            <a:r>
              <a:rPr lang="en-US" sz="2000" dirty="0" smtClean="0">
                <a:solidFill>
                  <a:schemeClr val="bg1"/>
                </a:solidFill>
                <a:latin typeface="Arial Rounded MT Bold" pitchFamily="34" charset="0"/>
              </a:rPr>
              <a:t/>
            </a:r>
            <a:br>
              <a:rPr lang="en-US" sz="2000" dirty="0" smtClean="0">
                <a:solidFill>
                  <a:schemeClr val="bg1"/>
                </a:solidFill>
                <a:latin typeface="Arial Rounded MT Bold" pitchFamily="34" charset="0"/>
              </a:rPr>
            </a:br>
            <a:r>
              <a:rPr lang="en-US" sz="2200" b="1" dirty="0" smtClean="0">
                <a:solidFill>
                  <a:schemeClr val="bg1"/>
                </a:solidFill>
                <a:latin typeface="Arial Rounded MT Bold" pitchFamily="34" charset="0"/>
              </a:rPr>
              <a:t>Coca Cola first started in 1886 in Atlanta, it was created in Georgia, by Dr. John S. Pemberton a medical pharmacist. Coca Cola gained its name from its two main ingredients Coca leaf used to make cocaine and the Cola/Kola nut which contains caffeine both are mind altering drugs. When Coca Cola was first made it was made with the leaf of the Peruvian Coca with Coca alcoholic wine it was called “French wine Coca” then it was changed to Coca Cola due to alcohol being outlawed in the US. </a:t>
            </a:r>
            <a:br>
              <a:rPr lang="en-US" sz="2200" b="1" dirty="0" smtClean="0">
                <a:solidFill>
                  <a:schemeClr val="bg1"/>
                </a:solidFill>
                <a:latin typeface="Arial Rounded MT Bold" pitchFamily="34" charset="0"/>
              </a:rPr>
            </a:br>
            <a:r>
              <a:rPr lang="en-US" sz="2200" b="1" dirty="0" smtClean="0">
                <a:solidFill>
                  <a:schemeClr val="bg1"/>
                </a:solidFill>
                <a:latin typeface="Arial Rounded MT Bold" pitchFamily="34" charset="0"/>
              </a:rPr>
              <a:t/>
            </a:r>
            <a:br>
              <a:rPr lang="en-US" sz="2200" b="1" dirty="0" smtClean="0">
                <a:solidFill>
                  <a:schemeClr val="bg1"/>
                </a:solidFill>
                <a:latin typeface="Arial Rounded MT Bold" pitchFamily="34" charset="0"/>
              </a:rPr>
            </a:br>
            <a:r>
              <a:rPr lang="en-US" sz="2200" b="1" dirty="0" smtClean="0">
                <a:solidFill>
                  <a:schemeClr val="bg1"/>
                </a:solidFill>
                <a:latin typeface="Arial Rounded MT Bold" pitchFamily="34" charset="0"/>
              </a:rPr>
              <a:t>Coca Cola from 1886-1929 contained extracts of cocaine and the caffeine rich Cola/Kola nut. It wasn’t until the early to mid 19</a:t>
            </a:r>
            <a:r>
              <a:rPr lang="en-US" sz="2200" b="1" baseline="30000" dirty="0" smtClean="0">
                <a:solidFill>
                  <a:schemeClr val="bg1"/>
                </a:solidFill>
                <a:latin typeface="Arial Rounded MT Bold" pitchFamily="34" charset="0"/>
              </a:rPr>
              <a:t>th</a:t>
            </a:r>
            <a:r>
              <a:rPr lang="en-US" sz="2200" b="1" dirty="0" smtClean="0">
                <a:solidFill>
                  <a:schemeClr val="bg1"/>
                </a:solidFill>
                <a:latin typeface="Arial Rounded MT Bold" pitchFamily="34" charset="0"/>
              </a:rPr>
              <a:t> century that Coca Cola took off with 1 billion bottles sold per day worldwide by 2014. Cocaine was put into Coca Cola to get sales by getting people addicted to it this then stopped, they then laced it with caffeine to continue that addictive trend. Caffeine is now in tea , Coffee and most soft drinks.   </a:t>
            </a:r>
            <a:r>
              <a:rPr lang="en-US" sz="1600" b="1" dirty="0" smtClean="0">
                <a:solidFill>
                  <a:schemeClr val="bg1"/>
                </a:solidFill>
                <a:latin typeface="Arial Rounded MT Bold" pitchFamily="34" charset="0"/>
              </a:rPr>
              <a:t>(Video)</a:t>
            </a:r>
            <a:r>
              <a:rPr lang="en-US" dirty="0" smtClean="0"/>
              <a:t/>
            </a:r>
            <a:br>
              <a:rPr lang="en-US" dirty="0" smtClean="0"/>
            </a:br>
            <a:endParaRPr lang="en-US" dirty="0"/>
          </a:p>
        </p:txBody>
      </p:sp>
      <p:pic>
        <p:nvPicPr>
          <p:cNvPr id="3" name="Coca Cola’s Secret Ingredient REALLY Used to be Cocaine.avi">
            <a:hlinkClick r:id="" action="ppaction://media"/>
          </p:cNvPr>
          <p:cNvPicPr>
            <a:picLocks noRot="1" noChangeAspect="1"/>
          </p:cNvPicPr>
          <p:nvPr>
            <a:videoFile r:link="rId1"/>
          </p:nvPr>
        </p:nvPicPr>
        <p:blipFill>
          <a:blip r:embed="rId3"/>
          <a:stretch>
            <a:fillRect/>
          </a:stretch>
        </p:blipFill>
        <p:spPr>
          <a:xfrm>
            <a:off x="-3500494" y="0"/>
            <a:ext cx="3071834" cy="1809171"/>
          </a:xfrm>
          <a:prstGeom prst="rect">
            <a:avLst/>
          </a:prstGeom>
        </p:spPr>
      </p:pic>
    </p:spTree>
  </p:cSld>
  <p:clrMapOvr>
    <a:masterClrMapping/>
  </p:clrMapOvr>
  <p:transition>
    <p:newsflash/>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subTitle" idx="1"/>
          </p:nvPr>
        </p:nvSpPr>
        <p:spPr>
          <a:xfrm>
            <a:off x="571472" y="357166"/>
            <a:ext cx="8001000" cy="6500834"/>
          </a:xfrm>
        </p:spPr>
        <p:txBody>
          <a:bodyPr>
            <a:normAutofit fontScale="62500" lnSpcReduction="20000"/>
          </a:bodyPr>
          <a:lstStyle/>
          <a:p>
            <a:pPr algn="l"/>
            <a:endParaRPr lang="en-AU" sz="2600" b="1" dirty="0" smtClean="0">
              <a:solidFill>
                <a:schemeClr val="bg1"/>
              </a:solidFill>
              <a:latin typeface="Arial Rounded MT Bold" pitchFamily="34" charset="0"/>
            </a:endParaRPr>
          </a:p>
          <a:p>
            <a:pPr algn="l"/>
            <a:r>
              <a:rPr lang="en-AU" sz="2700" b="1" dirty="0" smtClean="0">
                <a:solidFill>
                  <a:schemeClr val="bg1"/>
                </a:solidFill>
                <a:latin typeface="Arial Rounded MT Bold" pitchFamily="34" charset="0"/>
              </a:rPr>
              <a:t>The </a:t>
            </a:r>
            <a:r>
              <a:rPr lang="en-AU" sz="2700" b="1" dirty="0" smtClean="0">
                <a:solidFill>
                  <a:srgbClr val="FF0000"/>
                </a:solidFill>
                <a:latin typeface="Arial Rounded MT Bold" pitchFamily="34" charset="0"/>
              </a:rPr>
              <a:t>first seal  </a:t>
            </a:r>
            <a:r>
              <a:rPr lang="en-AU" sz="2700" b="1" dirty="0" smtClean="0">
                <a:solidFill>
                  <a:schemeClr val="bg1"/>
                </a:solidFill>
                <a:latin typeface="Arial Rounded MT Bold" pitchFamily="34" charset="0"/>
              </a:rPr>
              <a:t>is release through the international drug and alcohol trade, dramatically increasing its dominion over entire nations.  </a:t>
            </a:r>
          </a:p>
          <a:p>
            <a:pPr algn="l"/>
            <a:endParaRPr lang="en-AU" sz="2700" b="1" dirty="0" smtClean="0">
              <a:solidFill>
                <a:schemeClr val="bg1"/>
              </a:solidFill>
              <a:latin typeface="Arial Rounded MT Bold" pitchFamily="34" charset="0"/>
            </a:endParaRPr>
          </a:p>
          <a:p>
            <a:pPr algn="l"/>
            <a:r>
              <a:rPr lang="en-AU" sz="2700" b="1" dirty="0" smtClean="0">
                <a:solidFill>
                  <a:schemeClr val="bg1"/>
                </a:solidFill>
                <a:latin typeface="Arial Rounded MT Bold" pitchFamily="34" charset="0"/>
              </a:rPr>
              <a:t>At the time of this revelation several years ago, n</a:t>
            </a:r>
            <a:r>
              <a:rPr lang="en-US" sz="2700" b="1" dirty="0" err="1" smtClean="0">
                <a:solidFill>
                  <a:schemeClr val="bg1"/>
                </a:solidFill>
                <a:latin typeface="Arial Rounded MT Bold" pitchFamily="34" charset="0"/>
              </a:rPr>
              <a:t>ot</a:t>
            </a:r>
            <a:r>
              <a:rPr lang="en-US" sz="2700" b="1" dirty="0" smtClean="0">
                <a:solidFill>
                  <a:schemeClr val="bg1"/>
                </a:solidFill>
                <a:latin typeface="Arial Rounded MT Bold" pitchFamily="34" charset="0"/>
              </a:rPr>
              <a:t> long after my headache experience  at work with Coca Cola, I was given a tape with Bob Jones and Paul Cain </a:t>
            </a:r>
            <a:r>
              <a:rPr lang="en-US" sz="2700" b="1" i="1" dirty="0" smtClean="0">
                <a:solidFill>
                  <a:schemeClr val="bg1"/>
                </a:solidFill>
                <a:latin typeface="Arial Rounded MT Bold" pitchFamily="34" charset="0"/>
              </a:rPr>
              <a:t>(major Christian Prophets)</a:t>
            </a:r>
            <a:r>
              <a:rPr lang="en-US" sz="2700" b="1" dirty="0" smtClean="0">
                <a:solidFill>
                  <a:schemeClr val="bg1"/>
                </a:solidFill>
                <a:latin typeface="Arial Rounded MT Bold" pitchFamily="34" charset="0"/>
              </a:rPr>
              <a:t>  talking about how God had revealed to them that the White Horse of Rev 6:1 the first seal was called Cocaine &amp; drugs that it had gone out into all the world to conquer. </a:t>
            </a:r>
            <a:br>
              <a:rPr lang="en-US" sz="2700" b="1" dirty="0" smtClean="0">
                <a:solidFill>
                  <a:schemeClr val="bg1"/>
                </a:solidFill>
                <a:latin typeface="Arial Rounded MT Bold" pitchFamily="34" charset="0"/>
              </a:rPr>
            </a:br>
            <a:r>
              <a:rPr lang="en-US" sz="2700" b="1" dirty="0" smtClean="0">
                <a:solidFill>
                  <a:schemeClr val="bg1"/>
                </a:solidFill>
                <a:latin typeface="Arial Rounded MT Bold" pitchFamily="34" charset="0"/>
              </a:rPr>
              <a:t/>
            </a:r>
            <a:br>
              <a:rPr lang="en-US" sz="2700" b="1" dirty="0" smtClean="0">
                <a:solidFill>
                  <a:schemeClr val="bg1"/>
                </a:solidFill>
                <a:latin typeface="Arial Rounded MT Bold" pitchFamily="34" charset="0"/>
              </a:rPr>
            </a:br>
            <a:r>
              <a:rPr lang="en-US" sz="2700" b="1" dirty="0" smtClean="0">
                <a:solidFill>
                  <a:schemeClr val="bg1"/>
                </a:solidFill>
                <a:latin typeface="Arial Rounded MT Bold" pitchFamily="34" charset="0"/>
              </a:rPr>
              <a:t>At the same time a well known preacher from the US was preaching on stage he had strong pain in his right arm he asked the Lord what was causing it God told him to stop drinking caffeine as it was attached to an antichrist spirit coming against his authority causing the pain </a:t>
            </a:r>
            <a:r>
              <a:rPr lang="en-US" sz="2700" b="1" i="1" dirty="0" smtClean="0">
                <a:solidFill>
                  <a:schemeClr val="bg1"/>
                </a:solidFill>
                <a:latin typeface="Arial Rounded MT Bold" pitchFamily="34" charset="0"/>
              </a:rPr>
              <a:t>(Right arm is authority in Scripture).</a:t>
            </a:r>
            <a:r>
              <a:rPr lang="en-US" sz="2700" b="1" dirty="0" smtClean="0">
                <a:solidFill>
                  <a:schemeClr val="bg1"/>
                </a:solidFill>
                <a:latin typeface="Arial Rounded MT Bold" pitchFamily="34" charset="0"/>
              </a:rPr>
              <a:t>  This was a huge revelation as the entire Earth drinks caffeine, even after church in most western nations truly a people conquered. </a:t>
            </a:r>
            <a:r>
              <a:rPr lang="en-AU" sz="2700" b="1" dirty="0" smtClean="0">
                <a:solidFill>
                  <a:schemeClr val="bg1"/>
                </a:solidFill>
                <a:latin typeface="Arial Rounded MT Bold" pitchFamily="34" charset="0"/>
              </a:rPr>
              <a:t>I am in no way condemning the use of pain medications or doctor medications there is grace over these things. I myself still take pain killers at  the Lords direction until I am healed.</a:t>
            </a:r>
          </a:p>
          <a:p>
            <a:pPr algn="l"/>
            <a:endParaRPr lang="en-US" sz="2700" b="1" dirty="0" smtClean="0">
              <a:solidFill>
                <a:schemeClr val="bg1"/>
              </a:solidFill>
              <a:latin typeface="Arial Rounded MT Bold" pitchFamily="34" charset="0"/>
            </a:endParaRPr>
          </a:p>
          <a:p>
            <a:pPr algn="l"/>
            <a:r>
              <a:rPr lang="en-AU" sz="2700" b="1" dirty="0" smtClean="0">
                <a:solidFill>
                  <a:schemeClr val="bg1"/>
                </a:solidFill>
                <a:latin typeface="Arial Rounded MT Bold" pitchFamily="34" charset="0"/>
              </a:rPr>
              <a:t>There is an antichrist spirit of drugs and alcohol behind these substances violating, oppressing, killing, maiming and conquering people all over the Earth. Truly this white horse has done what it was released to do spiritually.</a:t>
            </a:r>
            <a:r>
              <a:rPr lang="en-US" sz="2700" b="1" dirty="0" smtClean="0">
                <a:solidFill>
                  <a:schemeClr val="bg1"/>
                </a:solidFill>
                <a:latin typeface="Arial Rounded MT Bold" pitchFamily="34" charset="0"/>
              </a:rPr>
              <a:t> The current worldwide alcohol consumption we now see conquering the world was first created as far back as 10’000 B.C, through archeological records. </a:t>
            </a:r>
          </a:p>
          <a:p>
            <a:endParaRPr lang="en-US" dirty="0"/>
          </a:p>
        </p:txBody>
      </p:sp>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317</Words>
  <Application>Microsoft Office PowerPoint</Application>
  <PresentationFormat>On-screen Show (4:3)</PresentationFormat>
  <Paragraphs>20</Paragraphs>
  <Slides>18</Slides>
  <Notes>0</Notes>
  <HiddenSlides>0</HiddenSlides>
  <MMClips>3</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One of the 4 horsemen</vt:lpstr>
      <vt:lpstr>Slide 3</vt:lpstr>
      <vt:lpstr>  Rev 6:1-2 Seal 1 rider on a white horse the conqueror  </vt:lpstr>
      <vt:lpstr>  And he that sat on him had a bow; and a crown was given unto him: and he went forth conquering, and to conquer.    A crown speaks of rulership spiritually over  people, the bow speaks of loosing something truth or deception in this case it’s deception.  So when God allows the loosing of something in the spiritual all over the earth its spiritual dominion. What began worldwide for the first time like never before at the turn of the 19th century was an acceleration of drugs and alcohol in the international trade of mind altering substances. This 1st seal began its purpose just before the first Trumpet of WW1. This has placed billions into the cycle of spiritual deception, sin and bondage in the last hundred years.</vt:lpstr>
      <vt:lpstr>The Dominion of “Bondage” </vt:lpstr>
      <vt:lpstr> I used to be an alcoholic and drug user before I was saved in 1997. At salvation I was sovereignty delivered from drinking alcohol and taking drugs. I know longer had addiction urges from salvation forwards. It was about 12 months later at Christmas time I decided to have half a glass of beer. As soon as I took a mouthful of beer I felt an oppressive demonic spirit settle over me it scared the daylights out of me so I never touched it again. Later on in 2001 after a major deliverance and  a 40 day fasting period I began getting headaches at work.   This conquerer revelation goes deeper than what you may think. One day at work the Lord prompted me to drink a bottle of Coca cola so I did and my headache disappeared. I asked Him why that was ? He said you need to stop drinking caffeine it is a drug  causing your headaches through the antichrist of drugs and alcohol. Caffeine was first discovered and used in Arabia 1000 years ago in Muslim nations through an antichrist religion , tea began 5000 years ago in ancient China  in both civilisations caffeine became an integral part of their cultures. These substances  both came into to Europe around the 16th century. And increased in the 19th century. I then asked the Lord to confirm this so I did some research.   (Video)  </vt:lpstr>
      <vt:lpstr>   Coca Cola first started in 1886 in Atlanta, it was created in Georgia, by Dr. John S. Pemberton a medical pharmacist. Coca Cola gained its name from its two main ingredients Coca leaf used to make cocaine and the Cola/Kola nut which contains caffeine both are mind altering drugs. When Coca Cola was first made it was made with the leaf of the Peruvian Coca with Coca alcoholic wine it was called “French wine Coca” then it was changed to Coca Cola due to alcohol being outlawed in the US.   Coca Cola from 1886-1929 contained extracts of cocaine and the caffeine rich Cola/Kola nut. It wasn’t until the early to mid 19th century that Coca Cola took off with 1 billion bottles sold per day worldwide by 2014. Cocaine was put into Coca Cola to get sales by getting people addicted to it this then stopped, they then laced it with caffeine to continue that addictive trend. Caffeine is now in tea , Coffee and most soft drinks.   (Video) </vt:lpstr>
      <vt:lpstr>Slide 9</vt:lpstr>
      <vt:lpstr>A few years  ago at a prayer group meeting in New Zealand Gods Holy Spirit fell and deliverance began on some Christians. One newish Christian girl fell to the floor screaming as she went through deliverance it got every ones attention so they all prayed for her. It turned out to be an antichrist spirit of alcohol and drugs she had been oppressed by causing much anger in her life from her past. After the deliverance took place her whole countenance changed she became much more lighter and joyful.  Over the years I have met several Christians who testified also about how God had spoken to them not only about alcohol but also caffeine to stop taking the substances due to demonic oppression. God is the same yesterday today and forever He speaks truth and it’s knowing the truth that sets one free. Many are caught up in cycles of demonic warfare and problems still being conquered  after being forgiven, deliverance is needed.</vt:lpstr>
      <vt:lpstr>  With these substances such as  alcohol and drugs a study throughout scripture from Genesis to Revelation on wine and intoxicating drink will give you a very clear picture of the spiritual effects of these substances. Through the use of drugs and alcohol your discernment gets confused you get conquered by  Satan the master of confusion. There is a curse of death,  violence , carnality, rape , murder, divorce, mental health , depression, suicide addictions and all kinds of sin tied to these substances. It is also the origin the root of the child sex slave trade all over the earth.  Joel 3:3  They have cast lots for My people, Have given a boy as payment for a harlot, And sold a girl for wine, that they may drink. (NKJV) </vt:lpstr>
      <vt:lpstr>            Its identifying the doorways that lead to being oppressed by demonic influences then shutting those doors down to keep your healing. Truly we are a people that has been conquered until saved and delivered. In one place in scripture it indicates that alcohol mars ones discernment between what is Holy and unholy:   Lev 10:9-10  "Do not drink wine or intoxicating drink, you, nor your sons with you, when you go into the tabernacle of meeting, lest you die. It shall be a statute forever throughout your generations. That you may distinguish between holy and unholy, and between unclean and clean. (NKJV)  When you can discern what is clean and unclean holy and unholy before God  and repent  of what your doing, then you will see true freedom and healing .        </vt:lpstr>
      <vt:lpstr>Map of illegal drug use around the world</vt:lpstr>
      <vt:lpstr>Total recorded alcohol per person of consumption (15+), in liters of pure alcohol </vt:lpstr>
      <vt:lpstr>Slide 15</vt:lpstr>
      <vt:lpstr>Slide 16</vt:lpstr>
      <vt:lpstr>Drugs and Alcohol is a problem in New Zealand with both young and old a conquered people.</vt:lpstr>
      <vt:lpstr>Video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Thompson</dc:creator>
  <cp:lastModifiedBy>Brian Thompson</cp:lastModifiedBy>
  <cp:revision>41</cp:revision>
  <dcterms:created xsi:type="dcterms:W3CDTF">2019-08-04T02:27:18Z</dcterms:created>
  <dcterms:modified xsi:type="dcterms:W3CDTF">2019-08-08T05:05:50Z</dcterms:modified>
</cp:coreProperties>
</file>