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7" r:id="rId2"/>
    <p:sldId id="288" r:id="rId3"/>
    <p:sldId id="264" r:id="rId4"/>
    <p:sldId id="256" r:id="rId5"/>
    <p:sldId id="262" r:id="rId6"/>
    <p:sldId id="265" r:id="rId7"/>
    <p:sldId id="266" r:id="rId8"/>
    <p:sldId id="269" r:id="rId9"/>
    <p:sldId id="294" r:id="rId10"/>
    <p:sldId id="290" r:id="rId11"/>
    <p:sldId id="292" r:id="rId12"/>
    <p:sldId id="289" r:id="rId13"/>
    <p:sldId id="291" r:id="rId14"/>
    <p:sldId id="267" r:id="rId15"/>
    <p:sldId id="270" r:id="rId16"/>
    <p:sldId id="268" r:id="rId17"/>
    <p:sldId id="271" r:id="rId18"/>
    <p:sldId id="276" r:id="rId19"/>
    <p:sldId id="285" r:id="rId20"/>
    <p:sldId id="286" r:id="rId21"/>
    <p:sldId id="277" r:id="rId22"/>
    <p:sldId id="263" r:id="rId23"/>
    <p:sldId id="278" r:id="rId24"/>
    <p:sldId id="279" r:id="rId25"/>
    <p:sldId id="274" r:id="rId26"/>
    <p:sldId id="280" r:id="rId27"/>
    <p:sldId id="275" r:id="rId28"/>
    <p:sldId id="27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50" d="100"/>
          <a:sy n="50" d="100"/>
        </p:scale>
        <p:origin x="-1956" y="-5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31568E-26B8-468A-BD79-05F6E1E156CC}" type="datetimeFigureOut">
              <a:rPr lang="en-US" smtClean="0"/>
              <a:pPr/>
              <a:t>1/24/2021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D2C431-D1FC-43F3-B580-C475973338F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D2C431-D1FC-43F3-B580-C475973338F0}"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7F25A6-4520-4B6D-A1D7-61AE681BEFBF}"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EF367-977A-4B5D-9ED6-38264A9A8FC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25A6-4520-4B6D-A1D7-61AE681BEFBF}"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EF367-977A-4B5D-9ED6-38264A9A8F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25A6-4520-4B6D-A1D7-61AE681BEFBF}"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EF367-977A-4B5D-9ED6-38264A9A8F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25A6-4520-4B6D-A1D7-61AE681BEFBF}"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EF367-977A-4B5D-9ED6-38264A9A8F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7F25A6-4520-4B6D-A1D7-61AE681BEFBF}"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EF367-977A-4B5D-9ED6-38264A9A8FC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7F25A6-4520-4B6D-A1D7-61AE681BEFBF}"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EF367-977A-4B5D-9ED6-38264A9A8F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7F25A6-4520-4B6D-A1D7-61AE681BEFBF}" type="datetimeFigureOut">
              <a:rPr lang="en-US" smtClean="0"/>
              <a:pPr/>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EF367-977A-4B5D-9ED6-38264A9A8F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7F25A6-4520-4B6D-A1D7-61AE681BEFBF}" type="datetimeFigureOut">
              <a:rPr lang="en-US" smtClean="0"/>
              <a:pPr/>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EF367-977A-4B5D-9ED6-38264A9A8F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F25A6-4520-4B6D-A1D7-61AE681BEFBF}" type="datetimeFigureOut">
              <a:rPr lang="en-US" smtClean="0"/>
              <a:pPr/>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EF367-977A-4B5D-9ED6-38264A9A8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7F25A6-4520-4B6D-A1D7-61AE681BEFBF}"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EF367-977A-4B5D-9ED6-38264A9A8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7F25A6-4520-4B6D-A1D7-61AE681BEFBF}"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EF367-977A-4B5D-9ED6-38264A9A8F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F25A6-4520-4B6D-A1D7-61AE681BEFBF}" type="datetimeFigureOut">
              <a:rPr lang="en-US" smtClean="0"/>
              <a:pPr/>
              <a:t>1/24/2021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EF367-977A-4B5D-9ED6-38264A9A8FC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Layout" Target="../slideLayouts/slideLayout6.xml"/><Relationship Id="rId1" Type="http://schemas.openxmlformats.org/officeDocument/2006/relationships/video" Target="file:///C:\Users\Brian%20Thompson\Desktop\Rev%20and%20Daniel%20Book%2014.1.19%20Fin\Revelation%20unsealed%20powerpoints\21.%20Trumpet%205,%202003%20Iraq%20invasion%20powerpoint\Helicopter%20Sound%20Effect%20-%20Flying%205%20minutes.avi"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biblehub.com/revelation/9-10.htm" TargetMode="External"/><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biblehub.com/revelation/9-11.htm"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Users\Brian%20Thompson\Desktop\Rev%20and%20Daniel%20Book%2014.1.19%20Fin\Revelation%20unsealed%20powerpoints\21.%20Trumpet%205,%202003%20Iraq%20invasion%20powerpoint\Bush%20Warned%20Withdrawal%20Would%20Turn%20Iraq%20Into%20Terrorist%20State.avi" TargetMode="External"/><Relationship Id="rId1" Type="http://schemas.openxmlformats.org/officeDocument/2006/relationships/video" Target="file:///C:\Users\Brian%20Thompson\Desktop\Rev%20and%20Daniel%20Book%2014.1.19%20Fin\Revelation%20unsealed%20powerpoints\21.%20Trumpet%205,%202003%20Iraq%20invasion%20powerpoint\Iraqi%20journalist%20who%20threw%20shoe%20at%20George%20Bush%20standing%20for%20parliament.avi"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8.gif"/></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Brian%20Thompson\Desktop\Rev%20and%20Daniel%20Book%2014.1.19%20Fin\Revelation%20unsealed%20powerpoints\21.%20Trumpet%205,%202003%20Iraq%20invasion%20powerpoint\iraq%20invasion%20by%20the%20u.s..avi" TargetMode="External"/><Relationship Id="rId1" Type="http://schemas.openxmlformats.org/officeDocument/2006/relationships/video" Target="file:///C:\Users\Brian%20Thompson\Desktop\Rev%20and%20Daniel%20Book%2014.1.19%20Fin\Revelation%20unsealed%20powerpoints\21.%20Trumpet%205,%202003%20Iraq%20invasion%20powerpoint\The%20War%20On%20Iraq%20The%20US%20Assault%20(2).avi"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pic>
        <p:nvPicPr>
          <p:cNvPr id="1026" name="Picture 2" descr="C:\Users\brian.LAPTOP-AKV74GUI\Desktop\7-Angels-of-apocalypse.jpg"/>
          <p:cNvPicPr>
            <a:picLocks noChangeAspect="1" noChangeArrowheads="1"/>
          </p:cNvPicPr>
          <p:nvPr/>
        </p:nvPicPr>
        <p:blipFill>
          <a:blip r:embed="rId3" cstate="print"/>
          <a:srcRect/>
          <a:stretch>
            <a:fillRect/>
          </a:stretch>
        </p:blipFill>
        <p:spPr bwMode="auto">
          <a:xfrm>
            <a:off x="556925" y="439475"/>
            <a:ext cx="8015603" cy="5918484"/>
          </a:xfrm>
          <a:prstGeom prst="rect">
            <a:avLst/>
          </a:prstGeom>
          <a:noFill/>
        </p:spPr>
      </p:pic>
    </p:spTree>
  </p:cSld>
  <p:clrMapOvr>
    <a:masterClrMapping/>
  </p:clrMapOvr>
  <p:transition>
    <p:whee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endParaRPr lang="en-US" sz="2200" dirty="0"/>
          </a:p>
        </p:txBody>
      </p:sp>
      <p:pic>
        <p:nvPicPr>
          <p:cNvPr id="1026" name="Picture 2"/>
          <p:cNvPicPr>
            <a:picLocks noChangeAspect="1" noChangeArrowheads="1"/>
          </p:cNvPicPr>
          <p:nvPr/>
        </p:nvPicPr>
        <p:blipFill>
          <a:blip r:embed="rId2" cstate="print"/>
          <a:srcRect/>
          <a:stretch>
            <a:fillRect/>
          </a:stretch>
        </p:blipFill>
        <p:spPr bwMode="auto">
          <a:xfrm>
            <a:off x="3995936" y="332656"/>
            <a:ext cx="2344291" cy="23431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23528" y="332656"/>
            <a:ext cx="3524250" cy="234315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6516216" y="332656"/>
            <a:ext cx="2376264" cy="2304256"/>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4932040" y="3284984"/>
            <a:ext cx="3999953" cy="3174479"/>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a:stretch>
            <a:fillRect/>
          </a:stretch>
        </p:blipFill>
        <p:spPr bwMode="auto">
          <a:xfrm>
            <a:off x="467544" y="2996952"/>
            <a:ext cx="4107334" cy="35244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4860032" y="4077072"/>
            <a:ext cx="3888432" cy="2409056"/>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395536" y="404664"/>
            <a:ext cx="8424936" cy="3277919"/>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467544" y="4005064"/>
            <a:ext cx="4104456"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1800" b="1" dirty="0" smtClean="0">
                <a:latin typeface="Arial Rounded MT Bold" pitchFamily="34" charset="0"/>
              </a:rPr>
              <a:t/>
            </a:r>
            <a:br>
              <a:rPr lang="en-AU" sz="1800" b="1" dirty="0" smtClean="0">
                <a:latin typeface="Arial Rounded MT Bold" pitchFamily="34" charset="0"/>
              </a:rPr>
            </a:br>
            <a:r>
              <a:rPr lang="en-AU" sz="2200" b="1" dirty="0" smtClean="0">
                <a:latin typeface="Arial Rounded MT Bold" pitchFamily="34" charset="0"/>
              </a:rPr>
              <a:t/>
            </a:r>
            <a:br>
              <a:rPr lang="en-AU" sz="2200" b="1" dirty="0" smtClean="0">
                <a:latin typeface="Arial Rounded MT Bold" pitchFamily="34" charset="0"/>
              </a:rPr>
            </a:br>
            <a:endParaRPr lang="en-US" sz="2200" b="1" dirty="0">
              <a:latin typeface="Arial Rounded MT Bold"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395536" y="404664"/>
            <a:ext cx="2376264" cy="2583209"/>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395535" y="3284984"/>
            <a:ext cx="2422857" cy="3168352"/>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3131840" y="3284984"/>
            <a:ext cx="2448272" cy="3243960"/>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6228184" y="404664"/>
            <a:ext cx="2489448" cy="2592288"/>
          </a:xfrm>
          <a:prstGeom prst="rect">
            <a:avLst/>
          </a:prstGeom>
          <a:noFill/>
          <a:ln w="9525">
            <a:noFill/>
            <a:miter lim="800000"/>
            <a:headEnd/>
            <a:tailEnd/>
          </a:ln>
        </p:spPr>
      </p:pic>
      <p:pic>
        <p:nvPicPr>
          <p:cNvPr id="2055" name="Picture 7"/>
          <p:cNvPicPr>
            <a:picLocks noChangeAspect="1" noChangeArrowheads="1"/>
          </p:cNvPicPr>
          <p:nvPr/>
        </p:nvPicPr>
        <p:blipFill>
          <a:blip r:embed="rId6" cstate="print"/>
          <a:srcRect/>
          <a:stretch>
            <a:fillRect/>
          </a:stretch>
        </p:blipFill>
        <p:spPr bwMode="auto">
          <a:xfrm>
            <a:off x="5796136" y="3717032"/>
            <a:ext cx="2962275" cy="2725291"/>
          </a:xfrm>
          <a:prstGeom prst="rect">
            <a:avLst/>
          </a:prstGeom>
          <a:noFill/>
          <a:ln w="9525">
            <a:noFill/>
            <a:miter lim="800000"/>
            <a:headEnd/>
            <a:tailEnd/>
          </a:ln>
        </p:spPr>
      </p:pic>
      <p:pic>
        <p:nvPicPr>
          <p:cNvPr id="2056" name="Picture 8"/>
          <p:cNvPicPr>
            <a:picLocks noChangeAspect="1" noChangeArrowheads="1"/>
          </p:cNvPicPr>
          <p:nvPr/>
        </p:nvPicPr>
        <p:blipFill>
          <a:blip r:embed="rId7" cstate="print"/>
          <a:srcRect/>
          <a:stretch>
            <a:fillRect/>
          </a:stretch>
        </p:blipFill>
        <p:spPr bwMode="auto">
          <a:xfrm>
            <a:off x="3275856" y="404664"/>
            <a:ext cx="2683245"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39552" y="432076"/>
            <a:ext cx="8064895" cy="59938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42918"/>
            <a:ext cx="8229600" cy="2786082"/>
          </a:xfrm>
        </p:spPr>
        <p:txBody>
          <a:bodyPr>
            <a:normAutofit fontScale="90000"/>
          </a:bodyPr>
          <a:lstStyle/>
          <a:p>
            <a:pPr algn="l"/>
            <a:r>
              <a:rPr lang="en-US" sz="2200" b="1" baseline="30000" dirty="0" smtClean="0">
                <a:solidFill>
                  <a:srgbClr val="FFFF00"/>
                </a:solidFill>
                <a:latin typeface="Arial Rounded MT Bold" pitchFamily="34" charset="0"/>
              </a:rPr>
              <a:t>3 </a:t>
            </a:r>
            <a:r>
              <a:rPr lang="en-US" sz="2200" b="1" dirty="0" smtClean="0">
                <a:solidFill>
                  <a:srgbClr val="FFFF00"/>
                </a:solidFill>
                <a:latin typeface="Arial Rounded MT Bold" pitchFamily="34" charset="0"/>
              </a:rPr>
              <a:t>Then out of the smoke locusts came upon the earth And to them was given power, as the scorpions of the earth have power. </a:t>
            </a:r>
            <a:r>
              <a:rPr lang="en-US" sz="2200" b="1" dirty="0" smtClean="0">
                <a:latin typeface="Arial Rounded MT Bold" pitchFamily="34" charset="0"/>
              </a:rPr>
              <a:t>John the revelator was seeing modern war technology in visions 2000 years ago. This was many apache helicopters flying through oil well smoke all over Bagdad firing missiles along with other US military vehicles used in this war. The helicopters looked like locusts with stings.  </a:t>
            </a:r>
            <a:r>
              <a:rPr lang="en-US" sz="1600" b="1" dirty="0" smtClean="0">
                <a:latin typeface="Arial Rounded MT Bold" pitchFamily="34" charset="0"/>
              </a:rPr>
              <a:t>(sound Video)</a:t>
            </a:r>
            <a:r>
              <a:rPr lang="en-US" b="1" dirty="0" smtClean="0">
                <a:solidFill>
                  <a:srgbClr val="FFFF00"/>
                </a:solidFill>
              </a:rPr>
              <a:t/>
            </a:r>
            <a:br>
              <a:rPr lang="en-US" b="1" dirty="0" smtClean="0">
                <a:solidFill>
                  <a:srgbClr val="FFFF00"/>
                </a:solidFill>
              </a:rPr>
            </a:br>
            <a:endParaRPr lang="en-US" dirty="0"/>
          </a:p>
        </p:txBody>
      </p:sp>
      <p:pic>
        <p:nvPicPr>
          <p:cNvPr id="4" name="Helicopter Sound Effect - Flying 5 minutes.avi">
            <a:hlinkClick r:id="" action="ppaction://media"/>
          </p:cNvPr>
          <p:cNvPicPr>
            <a:picLocks noRot="1" noChangeAspect="1"/>
          </p:cNvPicPr>
          <p:nvPr>
            <a:videoFile r:link="rId1"/>
          </p:nvPr>
        </p:nvPicPr>
        <p:blipFill>
          <a:blip r:embed="rId4" cstate="print"/>
          <a:stretch>
            <a:fillRect/>
          </a:stretch>
        </p:blipFill>
        <p:spPr>
          <a:xfrm>
            <a:off x="-3429056" y="0"/>
            <a:ext cx="3175001" cy="1785938"/>
          </a:xfrm>
          <a:prstGeom prst="rect">
            <a:avLst/>
          </a:prstGeom>
        </p:spPr>
      </p:pic>
    </p:spTree>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00174"/>
            <a:ext cx="7772400" cy="1428760"/>
          </a:xfrm>
        </p:spPr>
        <p:txBody>
          <a:bodyPr>
            <a:normAutofit fontScale="90000"/>
          </a:bodyPr>
          <a:lstStyle/>
          <a:p>
            <a:pPr algn="l"/>
            <a:r>
              <a:rPr lang="en-US" sz="2400" b="1" baseline="30000" dirty="0">
                <a:latin typeface="Arial Rounded MT Bold" pitchFamily="34" charset="0"/>
              </a:rPr>
              <a:t>4</a:t>
            </a:r>
            <a:r>
              <a:rPr lang="en-US" sz="2400" b="1" baseline="30000" dirty="0">
                <a:solidFill>
                  <a:srgbClr val="FFFF00"/>
                </a:solidFill>
                <a:latin typeface="Arial Rounded MT Bold" pitchFamily="34" charset="0"/>
              </a:rPr>
              <a:t> </a:t>
            </a:r>
            <a:r>
              <a:rPr lang="en-US" sz="2400" b="1" dirty="0">
                <a:solidFill>
                  <a:srgbClr val="FFFF00"/>
                </a:solidFill>
                <a:latin typeface="Arial Rounded MT Bold" pitchFamily="34" charset="0"/>
              </a:rPr>
              <a:t>They were commanded not to harm the grass of the earth, or any green thing, or any tree, but only those men who do not have the </a:t>
            </a:r>
            <a:r>
              <a:rPr lang="en-US" sz="2400" b="1" dirty="0" smtClean="0">
                <a:solidFill>
                  <a:srgbClr val="FFFF00"/>
                </a:solidFill>
                <a:latin typeface="Arial Rounded MT Bold" pitchFamily="34" charset="0"/>
              </a:rPr>
              <a:t>“seal </a:t>
            </a:r>
            <a:r>
              <a:rPr lang="en-US" sz="2400" b="1" dirty="0">
                <a:solidFill>
                  <a:srgbClr val="FFFF00"/>
                </a:solidFill>
                <a:latin typeface="Arial Rounded MT Bold" pitchFamily="34" charset="0"/>
              </a:rPr>
              <a:t>of </a:t>
            </a:r>
            <a:r>
              <a:rPr lang="en-US" sz="2400" b="1" dirty="0" smtClean="0">
                <a:solidFill>
                  <a:srgbClr val="FFFF00"/>
                </a:solidFill>
                <a:latin typeface="Arial Rounded MT Bold" pitchFamily="34" charset="0"/>
              </a:rPr>
              <a:t>God” </a:t>
            </a:r>
            <a:r>
              <a:rPr lang="en-US" sz="2400" b="1" dirty="0">
                <a:solidFill>
                  <a:srgbClr val="FFFF00"/>
                </a:solidFill>
                <a:latin typeface="Arial Rounded MT Bold" pitchFamily="34" charset="0"/>
              </a:rPr>
              <a:t>on their foreheads. </a:t>
            </a:r>
            <a:r>
              <a:rPr lang="en-US" sz="2400" b="1" dirty="0" smtClean="0">
                <a:latin typeface="Arial Rounded MT Bold" pitchFamily="34" charset="0"/>
              </a:rPr>
              <a:t>the </a:t>
            </a:r>
            <a:r>
              <a:rPr lang="en-US" sz="2400" b="1" dirty="0">
                <a:latin typeface="Arial Rounded MT Bold" pitchFamily="34" charset="0"/>
              </a:rPr>
              <a:t>unsaved of Iraq </a:t>
            </a:r>
            <a:r>
              <a:rPr lang="en-US" sz="2400" b="1" dirty="0" smtClean="0">
                <a:latin typeface="Arial Rounded MT Bold" pitchFamily="34" charset="0"/>
              </a:rPr>
              <a:t>many are Muslims </a:t>
            </a:r>
            <a:r>
              <a:rPr lang="en-US" sz="2400" b="1" baseline="30000" dirty="0">
                <a:solidFill>
                  <a:srgbClr val="FFFF00"/>
                </a:solidFill>
                <a:latin typeface="Arial Rounded MT Bold" pitchFamily="34" charset="0"/>
              </a:rPr>
              <a:t>5 </a:t>
            </a:r>
            <a:r>
              <a:rPr lang="en-US" sz="2400" b="1" dirty="0">
                <a:solidFill>
                  <a:srgbClr val="FFFF00"/>
                </a:solidFill>
                <a:latin typeface="Arial Rounded MT Bold" pitchFamily="34" charset="0"/>
              </a:rPr>
              <a:t>And they were not given authority to kill them, but to torment them for five months. Their torment was like the torment of a scorpion when it strikes a man. </a:t>
            </a:r>
            <a:r>
              <a:rPr lang="en-US" sz="2400" b="1" baseline="30000" dirty="0">
                <a:solidFill>
                  <a:srgbClr val="FFFF00"/>
                </a:solidFill>
                <a:latin typeface="Arial Rounded MT Bold" pitchFamily="34" charset="0"/>
              </a:rPr>
              <a:t>6 </a:t>
            </a:r>
            <a:r>
              <a:rPr lang="en-US" sz="2400" b="1" dirty="0">
                <a:solidFill>
                  <a:srgbClr val="FFFF00"/>
                </a:solidFill>
                <a:latin typeface="Arial Rounded MT Bold" pitchFamily="34" charset="0"/>
              </a:rPr>
              <a:t>In those days men will seek death and will not find </a:t>
            </a:r>
            <a:r>
              <a:rPr lang="en-US" sz="2400" b="1" dirty="0" smtClean="0">
                <a:solidFill>
                  <a:srgbClr val="FFFF00"/>
                </a:solidFill>
                <a:latin typeface="Arial Rounded MT Bold" pitchFamily="34" charset="0"/>
              </a:rPr>
              <a:t>it </a:t>
            </a:r>
            <a:r>
              <a:rPr lang="en-US" sz="2400" b="1" dirty="0" smtClean="0">
                <a:latin typeface="Arial Rounded MT Bold" pitchFamily="34" charset="0"/>
              </a:rPr>
              <a:t>due to the upheaval of war</a:t>
            </a:r>
            <a:r>
              <a:rPr lang="en-US" sz="2400" b="1" dirty="0" smtClean="0">
                <a:solidFill>
                  <a:srgbClr val="FFFF00"/>
                </a:solidFill>
                <a:latin typeface="Arial Rounded MT Bold" pitchFamily="34" charset="0"/>
              </a:rPr>
              <a:t>; </a:t>
            </a:r>
            <a:r>
              <a:rPr lang="en-US" sz="2400" b="1" baseline="30000" dirty="0" smtClean="0">
                <a:solidFill>
                  <a:srgbClr val="FFFF00"/>
                </a:solidFill>
                <a:latin typeface="Arial Rounded MT Bold" pitchFamily="34" charset="0"/>
              </a:rPr>
              <a:t>7</a:t>
            </a:r>
            <a:r>
              <a:rPr lang="en-US" sz="2400" b="1" baseline="30000" dirty="0">
                <a:solidFill>
                  <a:srgbClr val="FFFF00"/>
                </a:solidFill>
                <a:latin typeface="Arial Rounded MT Bold" pitchFamily="34" charset="0"/>
              </a:rPr>
              <a:t> </a:t>
            </a:r>
            <a:r>
              <a:rPr lang="en-US" sz="2400" b="1" dirty="0">
                <a:solidFill>
                  <a:srgbClr val="FFFF00"/>
                </a:solidFill>
                <a:latin typeface="Arial Rounded MT Bold" pitchFamily="34" charset="0"/>
              </a:rPr>
              <a:t>The shape of the locusts was like horses prepared for battle. </a:t>
            </a:r>
            <a:r>
              <a:rPr lang="en-US" dirty="0"/>
              <a:t/>
            </a:r>
            <a:br>
              <a:rPr lang="en-US" dirty="0"/>
            </a:br>
            <a:endParaRPr lang="en-US" dirty="0"/>
          </a:p>
        </p:txBody>
      </p:sp>
      <p:pic>
        <p:nvPicPr>
          <p:cNvPr id="4" name="Picture 3" descr="http://img.auctiva.com/imgdata/0/4/5/2/3/9/webimg/415050837_o.jpg"/>
          <p:cNvPicPr/>
          <p:nvPr/>
        </p:nvPicPr>
        <p:blipFill>
          <a:blip r:embed="rId3" cstate="print"/>
          <a:srcRect/>
          <a:stretch>
            <a:fillRect/>
          </a:stretch>
        </p:blipFill>
        <p:spPr bwMode="auto">
          <a:xfrm>
            <a:off x="2071670" y="3714752"/>
            <a:ext cx="5072098" cy="2890843"/>
          </a:xfrm>
          <a:prstGeom prst="rect">
            <a:avLst/>
          </a:prstGeom>
          <a:noFill/>
          <a:ln w="9525">
            <a:noFill/>
            <a:miter lim="800000"/>
            <a:headEnd/>
            <a:tailEnd/>
          </a:ln>
        </p:spPr>
      </p:pic>
    </p:spTree>
  </p:cSld>
  <p:clrMapOvr>
    <a:masterClrMapping/>
  </p:clrMapOvr>
  <p:transition>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4348" y="0"/>
            <a:ext cx="7772400" cy="2643182"/>
          </a:xfrm>
        </p:spPr>
        <p:txBody>
          <a:bodyPr>
            <a:noAutofit/>
          </a:bodyPr>
          <a:lstStyle/>
          <a:p>
            <a:pPr algn="l"/>
            <a:r>
              <a:rPr lang="en-US" sz="2000" b="1" dirty="0">
                <a:solidFill>
                  <a:srgbClr val="FFFF00"/>
                </a:solidFill>
                <a:latin typeface="Arial Rounded MT Bold" pitchFamily="34" charset="0"/>
              </a:rPr>
              <a:t>On their heads were crowns of something like gold, and their faces were like the faces of men. </a:t>
            </a:r>
            <a:r>
              <a:rPr lang="en-US" sz="2000" b="1" dirty="0">
                <a:latin typeface="Arial Rounded MT Bold" pitchFamily="34" charset="0"/>
              </a:rPr>
              <a:t>Pilots flying the apache helicopters with helmets on </a:t>
            </a:r>
            <a:r>
              <a:rPr lang="en-US" sz="2000" b="1" baseline="30000" dirty="0">
                <a:solidFill>
                  <a:srgbClr val="FFFF00"/>
                </a:solidFill>
                <a:latin typeface="Arial Rounded MT Bold" pitchFamily="34" charset="0"/>
              </a:rPr>
              <a:t>8 </a:t>
            </a:r>
            <a:r>
              <a:rPr lang="en-US" sz="2000" b="1" dirty="0">
                <a:solidFill>
                  <a:srgbClr val="FFFF00"/>
                </a:solidFill>
                <a:latin typeface="Arial Rounded MT Bold" pitchFamily="34" charset="0"/>
              </a:rPr>
              <a:t>They had hair like women’s hair, and their teeth were like lions’ teeth. </a:t>
            </a:r>
            <a:r>
              <a:rPr lang="en-US" sz="2000" b="1" dirty="0">
                <a:latin typeface="Arial Rounded MT Bold" pitchFamily="34" charset="0"/>
              </a:rPr>
              <a:t>some of the helicopters used had actual teeth painted on the </a:t>
            </a:r>
            <a:r>
              <a:rPr lang="en-US" sz="2000" b="1" dirty="0" smtClean="0">
                <a:latin typeface="Arial Rounded MT Bold" pitchFamily="34" charset="0"/>
              </a:rPr>
              <a:t>front. </a:t>
            </a:r>
            <a:r>
              <a:rPr lang="en-US" sz="2000" b="1" dirty="0">
                <a:latin typeface="Arial Rounded MT Bold" pitchFamily="34" charset="0"/>
              </a:rPr>
              <a:t>This is what John the revelator was seeing in future </a:t>
            </a:r>
            <a:r>
              <a:rPr lang="en-US" sz="2000" b="1" dirty="0" smtClean="0">
                <a:latin typeface="Arial Rounded MT Bold" pitchFamily="34" charset="0"/>
              </a:rPr>
              <a:t>visions. The Apache helicopters looked like locusts with the radar portals as eyes. </a:t>
            </a:r>
            <a:endParaRPr lang="en-US" sz="2000" b="1" dirty="0">
              <a:latin typeface="Arial Rounded MT Bold" pitchFamily="34" charset="0"/>
            </a:endParaRPr>
          </a:p>
        </p:txBody>
      </p:sp>
      <p:pic>
        <p:nvPicPr>
          <p:cNvPr id="4" name="Picture 3" descr="http://strangecosmos.com/images/content/152723.jpg"/>
          <p:cNvPicPr/>
          <p:nvPr/>
        </p:nvPicPr>
        <p:blipFill>
          <a:blip r:embed="rId3" cstate="print"/>
          <a:srcRect/>
          <a:stretch>
            <a:fillRect/>
          </a:stretch>
        </p:blipFill>
        <p:spPr bwMode="auto">
          <a:xfrm>
            <a:off x="928662" y="2714620"/>
            <a:ext cx="7215238" cy="3714776"/>
          </a:xfrm>
          <a:prstGeom prst="rect">
            <a:avLst/>
          </a:prstGeom>
          <a:noFill/>
          <a:ln w="9525">
            <a:noFill/>
            <a:miter lim="800000"/>
            <a:headEnd/>
            <a:tailEnd/>
          </a:ln>
        </p:spPr>
      </p:pic>
    </p:spTree>
  </p:cSld>
  <p:clrMapOvr>
    <a:masterClrMapping/>
  </p:clrMapOvr>
  <p:transition>
    <p:comb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8604"/>
            <a:ext cx="7772400" cy="2500330"/>
          </a:xfrm>
        </p:spPr>
        <p:txBody>
          <a:bodyPr>
            <a:normAutofit fontScale="90000"/>
          </a:bodyPr>
          <a:lstStyle/>
          <a:p>
            <a:pPr algn="l"/>
            <a:r>
              <a:rPr lang="en-US" sz="2400" baseline="30000" dirty="0">
                <a:solidFill>
                  <a:srgbClr val="FFFF00"/>
                </a:solidFill>
                <a:latin typeface="Arial Rounded MT Bold" pitchFamily="34" charset="0"/>
              </a:rPr>
              <a:t>9 </a:t>
            </a:r>
            <a:r>
              <a:rPr lang="en-US" sz="2400" b="1" dirty="0">
                <a:solidFill>
                  <a:srgbClr val="FFFF00"/>
                </a:solidFill>
                <a:latin typeface="Arial Rounded MT Bold" pitchFamily="34" charset="0"/>
              </a:rPr>
              <a:t>And they had breastplates like breastplates of iron, </a:t>
            </a:r>
            <a:r>
              <a:rPr lang="en-US" sz="2400" b="1" dirty="0">
                <a:latin typeface="Arial Rounded MT Bold" pitchFamily="34" charset="0"/>
              </a:rPr>
              <a:t>helicopters are made of steel plate; </a:t>
            </a:r>
            <a:r>
              <a:rPr lang="en-US" sz="2400" b="1" dirty="0">
                <a:solidFill>
                  <a:srgbClr val="FFFF00"/>
                </a:solidFill>
                <a:latin typeface="Arial Rounded MT Bold" pitchFamily="34" charset="0"/>
              </a:rPr>
              <a:t>and the sound of their wings was like the sound of chariots </a:t>
            </a:r>
            <a:r>
              <a:rPr lang="en-US" sz="2400" b="1" dirty="0" smtClean="0">
                <a:latin typeface="Arial Rounded MT Bold" pitchFamily="34" charset="0"/>
              </a:rPr>
              <a:t>The</a:t>
            </a:r>
            <a:r>
              <a:rPr lang="en-US" sz="2400" b="1" dirty="0" smtClean="0">
                <a:solidFill>
                  <a:srgbClr val="FFFF00"/>
                </a:solidFill>
                <a:latin typeface="Arial Rounded MT Bold" pitchFamily="34" charset="0"/>
              </a:rPr>
              <a:t> </a:t>
            </a:r>
            <a:r>
              <a:rPr lang="en-US" sz="2400" b="1" dirty="0" smtClean="0">
                <a:latin typeface="Arial Rounded MT Bold" pitchFamily="34" charset="0"/>
              </a:rPr>
              <a:t>helicopter thud </a:t>
            </a:r>
            <a:r>
              <a:rPr lang="en-US" sz="2400" b="1" dirty="0">
                <a:latin typeface="Arial Rounded MT Bold" pitchFamily="34" charset="0"/>
              </a:rPr>
              <a:t>thud thud noise of the </a:t>
            </a:r>
            <a:r>
              <a:rPr lang="en-US" sz="2400" b="1" dirty="0" smtClean="0">
                <a:latin typeface="Arial Rounded MT Bold" pitchFamily="34" charset="0"/>
              </a:rPr>
              <a:t>rotors, like </a:t>
            </a:r>
            <a:r>
              <a:rPr lang="en-US" sz="2400" b="1" dirty="0">
                <a:latin typeface="Arial Rounded MT Bold" pitchFamily="34" charset="0"/>
              </a:rPr>
              <a:t>many horses </a:t>
            </a:r>
            <a:r>
              <a:rPr lang="en-US" sz="2200" b="1" dirty="0">
                <a:latin typeface="Arial Rounded MT Bold" pitchFamily="34" charset="0"/>
              </a:rPr>
              <a:t>running </a:t>
            </a:r>
            <a:r>
              <a:rPr lang="en-US" sz="2400" b="1" dirty="0">
                <a:latin typeface="Arial Rounded MT Bold" pitchFamily="34" charset="0"/>
              </a:rPr>
              <a:t>into battle </a:t>
            </a:r>
            <a:r>
              <a:rPr lang="en-US" sz="2400" b="1" dirty="0" smtClean="0">
                <a:latin typeface="Arial Rounded MT Bold" pitchFamily="34" charset="0"/>
              </a:rPr>
              <a:t>many </a:t>
            </a:r>
            <a:r>
              <a:rPr lang="en-US" sz="2400" b="1" dirty="0">
                <a:latin typeface="Arial Rounded MT Bold" pitchFamily="34" charset="0"/>
              </a:rPr>
              <a:t>helicopters were used in the </a:t>
            </a:r>
            <a:r>
              <a:rPr lang="en-US" sz="2400" b="1" dirty="0" smtClean="0">
                <a:latin typeface="Arial Rounded MT Bold" pitchFamily="34" charset="0"/>
              </a:rPr>
              <a:t>Iraq war</a:t>
            </a:r>
            <a:r>
              <a:rPr lang="en-US" sz="2400" b="1" dirty="0">
                <a:latin typeface="Arial Rounded MT Bold" pitchFamily="34" charset="0"/>
              </a:rPr>
              <a:t>. </a:t>
            </a: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endParaRPr lang="en-US" sz="2000" dirty="0"/>
          </a:p>
        </p:txBody>
      </p:sp>
    </p:spTree>
  </p:cSld>
  <p:clrMapOvr>
    <a:masterClrMapping/>
  </p:clrMapOvr>
  <p:transition>
    <p:pull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6215082"/>
          </a:xfrm>
        </p:spPr>
        <p:txBody>
          <a:bodyPr>
            <a:noAutofit/>
          </a:bodyPr>
          <a:lstStyle/>
          <a:p>
            <a:pPr algn="l"/>
            <a:r>
              <a:rPr lang="en-US" sz="2000" b="1" u="sng" dirty="0" smtClean="0">
                <a:solidFill>
                  <a:srgbClr val="FFFF00"/>
                </a:solidFill>
                <a:latin typeface="Arial Rounded MT Bold" pitchFamily="34" charset="0"/>
                <a:hlinkClick r:id="rId3"/>
              </a:rPr>
              <a:t>10</a:t>
            </a:r>
            <a:r>
              <a:rPr lang="en-US" sz="2000" b="1" dirty="0" smtClean="0">
                <a:solidFill>
                  <a:srgbClr val="FFFF00"/>
                </a:solidFill>
                <a:latin typeface="Arial Rounded MT Bold" pitchFamily="34" charset="0"/>
              </a:rPr>
              <a:t> They had tails like scorpions</a:t>
            </a:r>
            <a:r>
              <a:rPr lang="en-US" sz="2000" b="1" dirty="0" smtClean="0">
                <a:latin typeface="Arial Rounded MT Bold" pitchFamily="34" charset="0"/>
              </a:rPr>
              <a:t> rear rotor blades </a:t>
            </a:r>
            <a:r>
              <a:rPr lang="en-US" sz="2000" b="1" dirty="0" smtClean="0">
                <a:solidFill>
                  <a:srgbClr val="FFFF00"/>
                </a:solidFill>
                <a:latin typeface="Arial Rounded MT Bold" pitchFamily="34" charset="0"/>
              </a:rPr>
              <a:t>and there were stings in their tails: </a:t>
            </a:r>
            <a:r>
              <a:rPr lang="en-US" sz="2000" b="1" dirty="0" smtClean="0">
                <a:latin typeface="Arial Rounded MT Bold" pitchFamily="34" charset="0"/>
              </a:rPr>
              <a:t>missiles and machine guns </a:t>
            </a:r>
            <a:r>
              <a:rPr lang="en-US" sz="2000" b="1" dirty="0" smtClean="0">
                <a:solidFill>
                  <a:srgbClr val="FFFF00"/>
                </a:solidFill>
                <a:latin typeface="Arial Rounded MT Bold" pitchFamily="34" charset="0"/>
              </a:rPr>
              <a:t>their power was to hurt men five months </a:t>
            </a:r>
            <a:r>
              <a:rPr lang="en-US" sz="2000" b="1" dirty="0" smtClean="0">
                <a:latin typeface="Arial Rounded MT Bold" pitchFamily="34" charset="0"/>
              </a:rPr>
              <a:t>the AH-64 Apache helicopters had Hell Fire missiles and M230 chain machine guns mounted on them. </a:t>
            </a:r>
            <a:br>
              <a:rPr lang="en-US" sz="2000" b="1" dirty="0" smtClean="0">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From 2003  to 2011 the Iraq war killed 500 thousand Iraqis, the war  debt cost was 4 trillion with interest  it will exceed 6 trillion US dollars over the next 4 decades.  The war displaced 4.3 million Iraqis. Both Britain and the US with George W Bush lied about  reasons for war  with Iraq of “weapons of mass destruction” in Iraq this lie was proven true none were found. </a:t>
            </a:r>
            <a:br>
              <a:rPr lang="en-US" sz="2000" b="1" dirty="0" smtClean="0">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British reporter Katharine Gun in 2003 leaked a top secret memo to the press concerning illegal activities by the US National Security Agency within the UN and its push for the invasion of Iraq. Bush said going to war in Iraq was Gods will he had heard from God (God of lies).  Iraq had never attacked America  American by UN standards it was an illegal war.</a:t>
            </a:r>
            <a:endParaRPr lang="en-US" sz="2000" dirty="0">
              <a:latin typeface="Arial Rounded MT Bold" pitchFamily="34" charset="0"/>
            </a:endParaRPr>
          </a:p>
        </p:txBody>
      </p:sp>
    </p:spTree>
  </p:cSld>
  <p:clrMapOvr>
    <a:masterClrMapping/>
  </p:clrMapOvr>
  <p:transition>
    <p:wheel spokes="3"/>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3000" r="-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a:bodyPr>
          <a:lstStyle/>
          <a:p>
            <a:pPr algn="l"/>
            <a:r>
              <a:rPr lang="en-US" sz="2400" dirty="0" smtClean="0">
                <a:latin typeface="Arial Rounded MT Bold" pitchFamily="34" charset="0"/>
              </a:rPr>
              <a:t>On March 3rd 2003 : A dream came prior to the Iraq invasion by the USA. I saw a gold box at the feet of God for </a:t>
            </a:r>
            <a:r>
              <a:rPr lang="en-US" sz="2400" dirty="0" smtClean="0">
                <a:solidFill>
                  <a:srgbClr val="FFFF00"/>
                </a:solidFill>
                <a:latin typeface="Arial Rounded MT Bold" pitchFamily="34" charset="0"/>
              </a:rPr>
              <a:t>“priority prayer” </a:t>
            </a:r>
            <a:r>
              <a:rPr lang="en-US" sz="2400" dirty="0" smtClean="0">
                <a:latin typeface="Arial Rounded MT Bold" pitchFamily="34" charset="0"/>
              </a:rPr>
              <a:t>for the world including Muslim nations. God prompted me to ask Him for souls I said </a:t>
            </a:r>
            <a:r>
              <a:rPr lang="en-US" sz="2400" dirty="0" smtClean="0">
                <a:solidFill>
                  <a:srgbClr val="FFFF00"/>
                </a:solidFill>
                <a:latin typeface="Arial Rounded MT Bold" pitchFamily="34" charset="0"/>
              </a:rPr>
              <a:t>“Lord I don’t know how many to ask for can You tell me the number?”. </a:t>
            </a:r>
            <a:r>
              <a:rPr lang="en-US" sz="2400" dirty="0" smtClean="0">
                <a:latin typeface="Arial Rounded MT Bold" pitchFamily="34" charset="0"/>
              </a:rPr>
              <a:t>He then said </a:t>
            </a:r>
            <a:r>
              <a:rPr lang="en-US" sz="2400" dirty="0" smtClean="0">
                <a:solidFill>
                  <a:srgbClr val="FFFF00"/>
                </a:solidFill>
                <a:latin typeface="Arial Rounded MT Bold" pitchFamily="34" charset="0"/>
              </a:rPr>
              <a:t>“ask Me for 3 billion souls” </a:t>
            </a:r>
            <a:r>
              <a:rPr lang="en-US" sz="2400" i="1" dirty="0" smtClean="0">
                <a:latin typeface="Arial Rounded MT Bold" pitchFamily="34" charset="0"/>
              </a:rPr>
              <a:t>(Rev 14:14-16 harvest to come). </a:t>
            </a:r>
            <a:r>
              <a:rPr lang="en-US" sz="2400" dirty="0" smtClean="0">
                <a:latin typeface="Arial Rounded MT Bold" pitchFamily="34" charset="0"/>
              </a:rPr>
              <a:t>In Gods treasure box were His riches I saw gem stones silver and gold representing people and nations.</a:t>
            </a:r>
            <a:br>
              <a:rPr lang="en-US" sz="2400" dirty="0" smtClean="0">
                <a:latin typeface="Arial Rounded MT Bold" pitchFamily="34" charset="0"/>
              </a:rPr>
            </a:br>
            <a:r>
              <a:rPr lang="en-US" sz="2400" dirty="0" smtClean="0">
                <a:latin typeface="Arial Rounded MT Bold" pitchFamily="34" charset="0"/>
              </a:rPr>
              <a:t/>
            </a:r>
            <a:br>
              <a:rPr lang="en-US" sz="2400" dirty="0" smtClean="0">
                <a:latin typeface="Arial Rounded MT Bold" pitchFamily="34" charset="0"/>
              </a:rPr>
            </a:br>
            <a:r>
              <a:rPr lang="en-US" sz="2400" dirty="0" smtClean="0">
                <a:latin typeface="Arial Rounded MT Bold" pitchFamily="34" charset="0"/>
              </a:rPr>
              <a:t>I was then awoken at 3.33 am and prayed in His presence for mercy and grace upon the nations for the coming war and shaking of the world </a:t>
            </a:r>
            <a:r>
              <a:rPr lang="en-US" sz="2400" i="1" dirty="0" smtClean="0">
                <a:latin typeface="Arial Rounded MT Bold" pitchFamily="34" charset="0"/>
              </a:rPr>
              <a:t>(5th trumpet war).</a:t>
            </a:r>
            <a:r>
              <a:rPr lang="en-US" sz="2400" dirty="0" smtClean="0">
                <a:latin typeface="Arial Rounded MT Bold" pitchFamily="34" charset="0"/>
              </a:rPr>
              <a:t> That bloodshed and loss of life would be kept to a minimum. To see Babylon fall spiritually, to see Muslim strongholds crumble to allow salvation to flow for His harvest  to come.</a:t>
            </a:r>
            <a:endParaRPr lang="en-US" sz="2400" dirty="0">
              <a:latin typeface="Arial Rounded MT Bold" pitchFamily="34" charset="0"/>
            </a:endParaRPr>
          </a:p>
        </p:txBody>
      </p:sp>
    </p:spTree>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00034" y="500042"/>
            <a:ext cx="8143932" cy="5929354"/>
          </a:xfrm>
          <a:prstGeom prst="rect">
            <a:avLst/>
          </a:prstGeom>
          <a:noFill/>
          <a:ln w="9525">
            <a:noFill/>
            <a:miter lim="800000"/>
            <a:headEnd/>
            <a:tailEnd/>
          </a:ln>
          <a:effectLst/>
        </p:spPr>
      </p:pic>
    </p:spTree>
  </p:cSld>
  <p:clrMapOvr>
    <a:masterClrMapping/>
  </p:clrMapOvr>
  <p:transition>
    <p:blind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14422"/>
            <a:ext cx="8229600" cy="4857784"/>
          </a:xfrm>
        </p:spPr>
        <p:txBody>
          <a:bodyPr>
            <a:normAutofit fontScale="90000"/>
          </a:bodyPr>
          <a:lstStyle/>
          <a:p>
            <a:pPr algn="l"/>
            <a:r>
              <a:rPr lang="en-US" sz="2700" dirty="0" smtClean="0">
                <a:latin typeface="Arial Rounded MT Bold" pitchFamily="34" charset="0"/>
              </a:rPr>
              <a:t>Then another dream came early in</a:t>
            </a:r>
            <a:r>
              <a:rPr lang="en-US" sz="2700" dirty="0" smtClean="0">
                <a:solidFill>
                  <a:srgbClr val="FF0000"/>
                </a:solidFill>
                <a:latin typeface="Arial Rounded MT Bold" pitchFamily="34" charset="0"/>
              </a:rPr>
              <a:t> </a:t>
            </a:r>
            <a:r>
              <a:rPr lang="en-US" sz="2700" dirty="0" smtClean="0">
                <a:latin typeface="Arial Rounded MT Bold" pitchFamily="34" charset="0"/>
              </a:rPr>
              <a:t>March of 2003: A dream came of President George W Bush just prior to the Iraq war invasion of March 20th 2003. In this dream I was in a kitchen with George W Bush he had in his hand a jar with a caterpillar in it he was about to take off the lid to let the caterpillar out. I said to him</a:t>
            </a:r>
            <a:r>
              <a:rPr lang="en-US" sz="2700" dirty="0" smtClean="0">
                <a:solidFill>
                  <a:srgbClr val="FFFF00"/>
                </a:solidFill>
                <a:latin typeface="Arial Rounded MT Bold" pitchFamily="34" charset="0"/>
              </a:rPr>
              <a:t>: “do you know that if you let that caterpillar out you will cause a release of destruction beyond belief to begin?” </a:t>
            </a:r>
            <a:r>
              <a:rPr lang="en-US" sz="2700" dirty="0" smtClean="0">
                <a:latin typeface="Arial Rounded MT Bold" pitchFamily="34" charset="0"/>
              </a:rPr>
              <a:t>George Bush just smiled at me and undid the jar lid he didn’t care then out crawled the caterpillar. </a:t>
            </a:r>
            <a:br>
              <a:rPr lang="en-US" sz="2700" dirty="0" smtClean="0">
                <a:latin typeface="Arial Rounded MT Bold" pitchFamily="34" charset="0"/>
              </a:rPr>
            </a:br>
            <a:r>
              <a:rPr lang="en-US" sz="2700" dirty="0" smtClean="0">
                <a:latin typeface="Arial Rounded MT Bold" pitchFamily="34" charset="0"/>
              </a:rPr>
              <a:t/>
            </a:r>
            <a:br>
              <a:rPr lang="en-US" sz="2700" dirty="0" smtClean="0">
                <a:latin typeface="Arial Rounded MT Bold" pitchFamily="34" charset="0"/>
              </a:rPr>
            </a:br>
            <a:r>
              <a:rPr lang="en-US" sz="2700" dirty="0" smtClean="0">
                <a:solidFill>
                  <a:srgbClr val="FFFF00"/>
                </a:solidFill>
                <a:latin typeface="Arial Rounded MT Bold" pitchFamily="34" charset="0"/>
              </a:rPr>
              <a:t>The caterpillar is symbolic of destruction like the locust that eats and destroys everything Joel 1:4. </a:t>
            </a:r>
            <a:r>
              <a:rPr lang="en-US" dirty="0" smtClean="0"/>
              <a:t/>
            </a:r>
            <a:br>
              <a:rPr lang="en-US" dirty="0" smtClean="0"/>
            </a:br>
            <a:endParaRPr lang="en-US" dirty="0"/>
          </a:p>
        </p:txBody>
      </p:sp>
    </p:spTree>
  </p:cSld>
  <p:clrMapOvr>
    <a:masterClrMapping/>
  </p:clrMapOvr>
  <p:transition>
    <p:newsfla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4290"/>
            <a:ext cx="8229600" cy="3429024"/>
          </a:xfrm>
        </p:spPr>
        <p:txBody>
          <a:bodyPr>
            <a:noAutofit/>
          </a:bodyPr>
          <a:lstStyle/>
          <a:p>
            <a:pPr algn="l"/>
            <a:r>
              <a:rPr lang="en-US" sz="1800" b="1" u="sng" dirty="0" smtClean="0">
                <a:solidFill>
                  <a:srgbClr val="FFFF00"/>
                </a:solidFill>
                <a:latin typeface="Arial Rounded MT Bold" pitchFamily="34" charset="0"/>
                <a:hlinkClick r:id="rId3"/>
              </a:rPr>
              <a:t>11</a:t>
            </a:r>
            <a:r>
              <a:rPr lang="en-US" sz="1800" b="1" dirty="0" smtClean="0">
                <a:solidFill>
                  <a:srgbClr val="FFFF00"/>
                </a:solidFill>
                <a:latin typeface="Arial Rounded MT Bold" pitchFamily="34" charset="0"/>
              </a:rPr>
              <a:t>And they had a king over them  whose name in Hebrew is Abaddon, but in Greek he has the name </a:t>
            </a:r>
            <a:r>
              <a:rPr lang="en-US" sz="1800" b="1" dirty="0" err="1" smtClean="0">
                <a:solidFill>
                  <a:srgbClr val="FFFF00"/>
                </a:solidFill>
                <a:latin typeface="Arial Rounded MT Bold" pitchFamily="34" charset="0"/>
              </a:rPr>
              <a:t>Apollyon</a:t>
            </a:r>
            <a:r>
              <a:rPr lang="en-US" sz="1800" b="1" dirty="0" smtClean="0">
                <a:latin typeface="Arial Rounded MT Bold" pitchFamily="34" charset="0"/>
              </a:rPr>
              <a:t> Saddam Hussein was leader of  Iraq  for 24 years from 1979 - 2003 , an atheist non Muslim, he favored Sunni Muslims . Saddam is the  “destroyer” of the 5</a:t>
            </a:r>
            <a:r>
              <a:rPr lang="en-US" sz="1800" b="1" baseline="30000" dirty="0" smtClean="0">
                <a:latin typeface="Arial Rounded MT Bold" pitchFamily="34" charset="0"/>
              </a:rPr>
              <a:t>th</a:t>
            </a:r>
            <a:r>
              <a:rPr lang="en-US" sz="1800" b="1" dirty="0" smtClean="0">
                <a:latin typeface="Arial Rounded MT Bold" pitchFamily="34" charset="0"/>
              </a:rPr>
              <a:t> </a:t>
            </a:r>
            <a:r>
              <a:rPr lang="en-US" sz="1800" b="1" smtClean="0">
                <a:latin typeface="Arial Rounded MT Bold" pitchFamily="34" charset="0"/>
              </a:rPr>
              <a:t>Trumpet </a:t>
            </a:r>
            <a:r>
              <a:rPr lang="en-US" sz="1800" b="1" smtClean="0">
                <a:latin typeface="Arial Rounded MT Bold" pitchFamily="34" charset="0"/>
              </a:rPr>
              <a:t>, </a:t>
            </a:r>
            <a:r>
              <a:rPr lang="en-US" sz="1800" b="1" dirty="0" smtClean="0">
                <a:latin typeface="Arial Rounded MT Bold" pitchFamily="34" charset="0"/>
              </a:rPr>
              <a:t>Saddam was called the butcher of Bagdad , he invaded  Kuwait and Iran. In scripture  Abaddon a Hebrew word means “Destroyer”. The term Apollyon in Greek means  “A Destroyer”. In Arabic Saddam means “The Destroyer” he was named Hussein at birth . Prior to taking power in Iraq in 1979 he took on the name Saddam Calling himself Saddam Hussein meaning “Hussein the destroyer”.  Saddam murdered 2.5 million Iraq citizens during his rule through torture and execution .</a:t>
            </a:r>
            <a:endParaRPr lang="en-US" sz="1800" dirty="0"/>
          </a:p>
        </p:txBody>
      </p:sp>
      <p:pic>
        <p:nvPicPr>
          <p:cNvPr id="3" name="Picture 2" descr="http://ts1.mm.bing.net/th?&amp;id=HN.608006892220451309&amp;w=300&amp;h=300&amp;c=0&amp;pid=1.9&amp;rs=0&amp;p=0"/>
          <p:cNvPicPr/>
          <p:nvPr/>
        </p:nvPicPr>
        <p:blipFill>
          <a:blip r:embed="rId4" cstate="print"/>
          <a:srcRect/>
          <a:stretch>
            <a:fillRect/>
          </a:stretch>
        </p:blipFill>
        <p:spPr bwMode="auto">
          <a:xfrm>
            <a:off x="2000232" y="3643314"/>
            <a:ext cx="5357850" cy="3000396"/>
          </a:xfrm>
          <a:prstGeom prst="rect">
            <a:avLst/>
          </a:prstGeom>
          <a:noFill/>
          <a:ln w="9525">
            <a:noFill/>
            <a:miter lim="800000"/>
            <a:headEnd/>
            <a:tailEnd/>
          </a:ln>
        </p:spPr>
      </p:pic>
    </p:spTree>
  </p:cSld>
  <p:clrMapOvr>
    <a:masterClrMapping/>
  </p:clrMapOvr>
  <p:transition advClick="0">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2910" y="285728"/>
            <a:ext cx="7929618" cy="1928826"/>
          </a:xfrm>
        </p:spPr>
        <p:txBody>
          <a:bodyPr>
            <a:normAutofit fontScale="40000" lnSpcReduction="20000"/>
          </a:bodyPr>
          <a:lstStyle/>
          <a:p>
            <a:pPr algn="l"/>
            <a:r>
              <a:rPr lang="en-US" sz="4500" b="1" dirty="0" smtClean="0">
                <a:solidFill>
                  <a:srgbClr val="FFFF00"/>
                </a:solidFill>
                <a:latin typeface="Arial Rounded MT Bold" pitchFamily="34" charset="0"/>
              </a:rPr>
              <a:t>Dream diary:   “A dream came on the 3</a:t>
            </a:r>
            <a:r>
              <a:rPr lang="en-US" sz="4500" b="1" baseline="30000" dirty="0" smtClean="0">
                <a:solidFill>
                  <a:srgbClr val="FFFF00"/>
                </a:solidFill>
                <a:latin typeface="Arial Rounded MT Bold" pitchFamily="34" charset="0"/>
              </a:rPr>
              <a:t>rd</a:t>
            </a:r>
            <a:r>
              <a:rPr lang="en-US" sz="4500" b="1" dirty="0" smtClean="0">
                <a:solidFill>
                  <a:srgbClr val="FFFF00"/>
                </a:solidFill>
                <a:latin typeface="Arial Rounded MT Bold" pitchFamily="34" charset="0"/>
              </a:rPr>
              <a:t>  March 2003, of </a:t>
            </a:r>
            <a:r>
              <a:rPr lang="en-US" sz="4500" b="1" dirty="0">
                <a:solidFill>
                  <a:srgbClr val="FFFF00"/>
                </a:solidFill>
                <a:latin typeface="Arial Rounded MT Bold" pitchFamily="34" charset="0"/>
              </a:rPr>
              <a:t>the capture of Saddam </a:t>
            </a:r>
            <a:r>
              <a:rPr lang="en-US" sz="4500" b="1" dirty="0" smtClean="0">
                <a:solidFill>
                  <a:srgbClr val="FFFF00"/>
                </a:solidFill>
                <a:latin typeface="Arial Rounded MT Bold" pitchFamily="34" charset="0"/>
              </a:rPr>
              <a:t>Hussein by solders in Iraq”. The invasion began on 20</a:t>
            </a:r>
            <a:r>
              <a:rPr lang="en-US" sz="4500" b="1" baseline="30000" dirty="0" smtClean="0">
                <a:solidFill>
                  <a:srgbClr val="FFFF00"/>
                </a:solidFill>
                <a:latin typeface="Arial Rounded MT Bold" pitchFamily="34" charset="0"/>
              </a:rPr>
              <a:t>th</a:t>
            </a:r>
            <a:r>
              <a:rPr lang="en-US" sz="4500" b="1" dirty="0" smtClean="0">
                <a:solidFill>
                  <a:srgbClr val="FFFF00"/>
                </a:solidFill>
                <a:latin typeface="Arial Rounded MT Bold" pitchFamily="34" charset="0"/>
              </a:rPr>
              <a:t>  March. </a:t>
            </a:r>
            <a:r>
              <a:rPr lang="en-US" sz="4500" b="1" dirty="0" smtClean="0">
                <a:latin typeface="Arial Rounded MT Bold" pitchFamily="34" charset="0"/>
              </a:rPr>
              <a:t>It </a:t>
            </a:r>
            <a:r>
              <a:rPr lang="en-US" sz="4500" b="1" dirty="0">
                <a:latin typeface="Arial Rounded MT Bold" pitchFamily="34" charset="0"/>
              </a:rPr>
              <a:t>was 4 months </a:t>
            </a:r>
            <a:r>
              <a:rPr lang="en-US" sz="4500" b="1" dirty="0" smtClean="0">
                <a:latin typeface="Arial Rounded MT Bold" pitchFamily="34" charset="0"/>
              </a:rPr>
              <a:t>from </a:t>
            </a:r>
            <a:r>
              <a:rPr lang="en-US" sz="4500" b="1" dirty="0">
                <a:latin typeface="Arial Rounded MT Bold" pitchFamily="34" charset="0"/>
              </a:rPr>
              <a:t>this dream that two of Saddam’s sons were caught and killed on the 14</a:t>
            </a:r>
            <a:r>
              <a:rPr lang="en-US" sz="4500" b="1" baseline="30000" dirty="0">
                <a:latin typeface="Arial Rounded MT Bold" pitchFamily="34" charset="0"/>
              </a:rPr>
              <a:t>th</a:t>
            </a:r>
            <a:r>
              <a:rPr lang="en-US" sz="4500" b="1" dirty="0">
                <a:latin typeface="Arial Rounded MT Bold" pitchFamily="34" charset="0"/>
              </a:rPr>
              <a:t> August </a:t>
            </a:r>
            <a:r>
              <a:rPr lang="en-US" sz="4500" b="1" dirty="0" smtClean="0">
                <a:latin typeface="Arial Rounded MT Bold" pitchFamily="34" charset="0"/>
              </a:rPr>
              <a:t> 2003</a:t>
            </a:r>
            <a:r>
              <a:rPr lang="en-US" sz="4500" b="1" dirty="0">
                <a:latin typeface="Arial Rounded MT Bold" pitchFamily="34" charset="0"/>
              </a:rPr>
              <a:t>.  </a:t>
            </a:r>
            <a:r>
              <a:rPr lang="en-US" sz="4500" b="1" dirty="0" smtClean="0">
                <a:latin typeface="Arial Rounded MT Bold" pitchFamily="34" charset="0"/>
              </a:rPr>
              <a:t>Then 9 </a:t>
            </a:r>
            <a:r>
              <a:rPr lang="en-US" sz="4500" b="1" dirty="0">
                <a:latin typeface="Arial Rounded MT Bold" pitchFamily="34" charset="0"/>
              </a:rPr>
              <a:t>months from this dream Saddam himself was captured </a:t>
            </a:r>
            <a:r>
              <a:rPr lang="en-US" sz="4500" b="1" dirty="0" smtClean="0">
                <a:latin typeface="Arial Rounded MT Bold" pitchFamily="34" charset="0"/>
              </a:rPr>
              <a:t>at the border of Iraq hidden </a:t>
            </a:r>
            <a:r>
              <a:rPr lang="en-US" sz="4500" b="1" dirty="0">
                <a:latin typeface="Arial Rounded MT Bold" pitchFamily="34" charset="0"/>
              </a:rPr>
              <a:t>in a hole in the ground </a:t>
            </a:r>
            <a:r>
              <a:rPr lang="en-US" sz="4500" b="1" dirty="0" smtClean="0">
                <a:latin typeface="Arial Rounded MT Bold" pitchFamily="34" charset="0"/>
              </a:rPr>
              <a:t>on the 14</a:t>
            </a:r>
            <a:r>
              <a:rPr lang="en-US" sz="4500" b="1" baseline="30000" dirty="0" smtClean="0">
                <a:latin typeface="Arial Rounded MT Bold" pitchFamily="34" charset="0"/>
              </a:rPr>
              <a:t>th</a:t>
            </a:r>
            <a:r>
              <a:rPr lang="en-US" sz="4500" b="1" dirty="0" smtClean="0">
                <a:latin typeface="Arial Rounded MT Bold" pitchFamily="34" charset="0"/>
              </a:rPr>
              <a:t> February 2003. He was later tried then executed by hanging.</a:t>
            </a:r>
            <a:endParaRPr lang="en-US" sz="4500" b="1" dirty="0">
              <a:latin typeface="Arial Rounded MT Bold" pitchFamily="34" charset="0"/>
            </a:endParaRPr>
          </a:p>
          <a:p>
            <a:endParaRPr lang="en-US" dirty="0"/>
          </a:p>
        </p:txBody>
      </p:sp>
      <p:pic>
        <p:nvPicPr>
          <p:cNvPr id="4" name="Picture 3" descr="http://todayinirishhistory.files.wordpress.com/2011/12/saddam-capture.jpg"/>
          <p:cNvPicPr/>
          <p:nvPr/>
        </p:nvPicPr>
        <p:blipFill>
          <a:blip r:embed="rId3" cstate="print"/>
          <a:srcRect/>
          <a:stretch>
            <a:fillRect/>
          </a:stretch>
        </p:blipFill>
        <p:spPr bwMode="auto">
          <a:xfrm>
            <a:off x="1071538" y="2000240"/>
            <a:ext cx="3214710" cy="2221712"/>
          </a:xfrm>
          <a:prstGeom prst="rect">
            <a:avLst/>
          </a:prstGeom>
          <a:noFill/>
          <a:ln w="9525">
            <a:noFill/>
            <a:miter lim="800000"/>
            <a:headEnd/>
            <a:tailEnd/>
          </a:ln>
        </p:spPr>
      </p:pic>
      <p:pic>
        <p:nvPicPr>
          <p:cNvPr id="5" name="Picture 4" descr="http://www.stevenlberg.info/today/wp-content/uploads/2012/12/Hussein.jpg"/>
          <p:cNvPicPr/>
          <p:nvPr/>
        </p:nvPicPr>
        <p:blipFill>
          <a:blip r:embed="rId4" cstate="print"/>
          <a:srcRect/>
          <a:stretch>
            <a:fillRect/>
          </a:stretch>
        </p:blipFill>
        <p:spPr bwMode="auto">
          <a:xfrm>
            <a:off x="4714876" y="2000240"/>
            <a:ext cx="3362334" cy="2214578"/>
          </a:xfrm>
          <a:prstGeom prst="rect">
            <a:avLst/>
          </a:prstGeom>
          <a:noFill/>
          <a:ln w="9525">
            <a:noFill/>
            <a:miter lim="800000"/>
            <a:headEnd/>
            <a:tailEnd/>
          </a:ln>
        </p:spPr>
      </p:pic>
      <p:pic>
        <p:nvPicPr>
          <p:cNvPr id="6" name="Picture 5"/>
          <p:cNvPicPr/>
          <p:nvPr/>
        </p:nvPicPr>
        <p:blipFill>
          <a:blip r:embed="rId5" cstate="print"/>
          <a:srcRect/>
          <a:stretch>
            <a:fillRect/>
          </a:stretch>
        </p:blipFill>
        <p:spPr bwMode="auto">
          <a:xfrm>
            <a:off x="2857488" y="4429132"/>
            <a:ext cx="3643338" cy="2149864"/>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fontScale="90000"/>
          </a:bodyPr>
          <a:lstStyle/>
          <a:p>
            <a:pPr algn="l"/>
            <a:r>
              <a:rPr lang="en-US" sz="2000" b="1" dirty="0" smtClean="0">
                <a:latin typeface="Arial Rounded MT Bold" pitchFamily="34" charset="0"/>
              </a:rPr>
              <a:t> From March 2003 there were continual ongoing battles with Saddam’s ex army members joining resistance groups now known as terrorist groups. Saddam had a one million man army. You had suicide bombings of the Jordanian Embassy in Baghdad on August 7</a:t>
            </a:r>
            <a:r>
              <a:rPr lang="en-US" sz="2000" b="1" baseline="30000" dirty="0" smtClean="0">
                <a:latin typeface="Arial Rounded MT Bold" pitchFamily="34" charset="0"/>
              </a:rPr>
              <a:t>th</a:t>
            </a:r>
            <a:r>
              <a:rPr lang="en-US" sz="2000" b="1" dirty="0" smtClean="0">
                <a:latin typeface="Arial Rounded MT Bold" pitchFamily="34" charset="0"/>
              </a:rPr>
              <a:t> 2003 , then the United Nations headquarters in Baghdad on August 20</a:t>
            </a:r>
            <a:r>
              <a:rPr lang="en-US" sz="2000" b="1" baseline="30000" dirty="0" smtClean="0">
                <a:latin typeface="Arial Rounded MT Bold" pitchFamily="34" charset="0"/>
              </a:rPr>
              <a:t>th</a:t>
            </a:r>
            <a:r>
              <a:rPr lang="en-US" sz="2000" b="1" dirty="0" smtClean="0">
                <a:latin typeface="Arial Rounded MT Bold" pitchFamily="34" charset="0"/>
              </a:rPr>
              <a:t> 2003. Dec 16</a:t>
            </a:r>
            <a:r>
              <a:rPr lang="en-US" sz="2000" b="1" baseline="30000" dirty="0" smtClean="0">
                <a:latin typeface="Arial Rounded MT Bold" pitchFamily="34" charset="0"/>
              </a:rPr>
              <a:t>th</a:t>
            </a:r>
            <a:r>
              <a:rPr lang="en-US" sz="2000" b="1" dirty="0" smtClean="0">
                <a:latin typeface="Arial Rounded MT Bold" pitchFamily="34" charset="0"/>
              </a:rPr>
              <a:t> 2008 President George W Bush signed the ”US - Iraqi status of forces agreement” a troop withdrawal agreement with the Iraq Prime minister  to with draw all US troops by 2011. Two shoes were thrown at bush at the announcement on live TV by an Iraqi  journalist as an insult in protest to what the US imperialist Bush had done to Iraq killing hundreds of thousands.  So 8 years on from 2003  coalition forces were finally with drawn from Iraq in 2011 under President Obama.  </a:t>
            </a:r>
            <a:r>
              <a:rPr lang="en-US" sz="1600" b="1" dirty="0" smtClean="0">
                <a:latin typeface="Arial Rounded MT Bold" pitchFamily="34" charset="0"/>
              </a:rPr>
              <a:t>(Video)</a:t>
            </a: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George W Bush in 2007 warned about withdrawing US troops from Iraq that it would create a terrorist vacuum in the region of mass destruction  he knew this yet he signed  the agreement  in 2008 ready to with draw the troops . </a:t>
            </a:r>
            <a:r>
              <a:rPr lang="en-US" sz="1600" b="1" dirty="0" smtClean="0">
                <a:latin typeface="Arial Rounded MT Bold" pitchFamily="34" charset="0"/>
              </a:rPr>
              <a:t>(Video) </a:t>
            </a:r>
            <a:r>
              <a:rPr lang="en-US" sz="2000" b="1" dirty="0" smtClean="0">
                <a:latin typeface="Arial Rounded MT Bold" pitchFamily="34" charset="0"/>
              </a:rPr>
              <a:t>The 2011 withdrawal created an environment  for new terrorist backed groups to rise up such as the  unemployed 2003 Saddam Iraqi forces who had joined Al-Qaeda in Syria and Iraq. Then from this group Isis was formed the new Sunni Muslim terror group in the region. There was continual ongoing terrorist resistance and bombings in Iraq  up to 2013 dozens of bombs went off in Baghdad I killing many.  </a:t>
            </a:r>
          </a:p>
        </p:txBody>
      </p:sp>
      <p:pic>
        <p:nvPicPr>
          <p:cNvPr id="3" name="Iraqi journalist who threw shoe at George Bush standing for parliament.avi">
            <a:hlinkClick r:id="" action="ppaction://media"/>
          </p:cNvPr>
          <p:cNvPicPr>
            <a:picLocks noRot="1" noChangeAspect="1"/>
          </p:cNvPicPr>
          <p:nvPr>
            <a:videoFile r:link="rId1"/>
          </p:nvPr>
        </p:nvPicPr>
        <p:blipFill>
          <a:blip r:embed="rId5" cstate="print"/>
          <a:stretch>
            <a:fillRect/>
          </a:stretch>
        </p:blipFill>
        <p:spPr>
          <a:xfrm>
            <a:off x="-3643370" y="0"/>
            <a:ext cx="3405190" cy="1915419"/>
          </a:xfrm>
          <a:prstGeom prst="rect">
            <a:avLst/>
          </a:prstGeom>
        </p:spPr>
      </p:pic>
      <p:pic>
        <p:nvPicPr>
          <p:cNvPr id="4" name="Bush Warned Withdrawal Would Turn Iraq Into Terrorist State.avi">
            <a:hlinkClick r:id="" action="ppaction://media"/>
          </p:cNvPr>
          <p:cNvPicPr>
            <a:picLocks noRot="1" noChangeAspect="1"/>
          </p:cNvPicPr>
          <p:nvPr>
            <a:videoFile r:link="rId2"/>
          </p:nvPr>
        </p:nvPicPr>
        <p:blipFill>
          <a:blip r:embed="rId6" cstate="print"/>
          <a:stretch>
            <a:fillRect/>
          </a:stretch>
        </p:blipFill>
        <p:spPr>
          <a:xfrm>
            <a:off x="-3714808" y="2214554"/>
            <a:ext cx="3429024" cy="2027050"/>
          </a:xfrm>
          <a:prstGeom prst="rect">
            <a:avLst/>
          </a:prstGeom>
        </p:spPr>
      </p:pic>
    </p:spTree>
  </p:cSld>
  <p:clrMapOvr>
    <a:masterClrMapping/>
  </p:clrMapOvr>
  <p:transition>
    <p:split orient="vert" dir="in"/>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p:cTn id="13"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4000" r="-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571744"/>
          </a:xfrm>
        </p:spPr>
        <p:txBody>
          <a:bodyPr>
            <a:normAutofit/>
          </a:bodyPr>
          <a:lstStyle/>
          <a:p>
            <a:pPr algn="l"/>
            <a:r>
              <a:rPr lang="en-US" sz="1800" b="1" dirty="0" smtClean="0">
                <a:solidFill>
                  <a:schemeClr val="accent4">
                    <a:lumMod val="50000"/>
                  </a:schemeClr>
                </a:solidFill>
                <a:latin typeface="Arial Rounded MT Bold" pitchFamily="34" charset="0"/>
              </a:rPr>
              <a:t>Prior to his 1979  leadership of Iran Saddam was already a powerful  military and political influence in Iraq he had plans to rebuild the  ancient city of Babylon. </a:t>
            </a:r>
            <a:r>
              <a:rPr lang="en-AU" sz="1800" b="1" dirty="0" smtClean="0">
                <a:solidFill>
                  <a:schemeClr val="accent4">
                    <a:lumMod val="50000"/>
                  </a:schemeClr>
                </a:solidFill>
                <a:latin typeface="Arial Rounded MT Bold" pitchFamily="34" charset="0"/>
              </a:rPr>
              <a:t>Saddam’s workers began reconstructing a 600 room palace of King Nebuchadnezzar II in 1982 right on top of the ancient ruins, </a:t>
            </a:r>
            <a:r>
              <a:rPr lang="en-US" sz="1800" b="1" dirty="0" smtClean="0">
                <a:solidFill>
                  <a:schemeClr val="accent4">
                    <a:lumMod val="50000"/>
                  </a:schemeClr>
                </a:solidFill>
                <a:latin typeface="Arial Rounded MT Bold" pitchFamily="34" charset="0"/>
              </a:rPr>
              <a:t>photo from 2003. The remains of ancient Babylon are 55 miles south of Bagdad. Babylon was the first empire of Nebuchadnezzar's stature from  612 B.C  – 539 B.C.  Saddam said “Babylon’s great palaces would rise from the dust” but God said it would never be rebuilt .</a:t>
            </a:r>
            <a:endParaRPr lang="en-US" sz="1800" b="1" dirty="0">
              <a:solidFill>
                <a:schemeClr val="accent4">
                  <a:lumMod val="50000"/>
                </a:schemeClr>
              </a:solidFill>
              <a:latin typeface="Arial Rounded MT Bold" pitchFamily="34" charset="0"/>
            </a:endParaRPr>
          </a:p>
        </p:txBody>
      </p:sp>
      <p:pic>
        <p:nvPicPr>
          <p:cNvPr id="2050" name="Picture 2" descr="See the source image"/>
          <p:cNvPicPr>
            <a:picLocks noChangeAspect="1" noChangeArrowheads="1"/>
          </p:cNvPicPr>
          <p:nvPr/>
        </p:nvPicPr>
        <p:blipFill>
          <a:blip r:embed="rId3" cstate="print"/>
          <a:srcRect/>
          <a:stretch>
            <a:fillRect/>
          </a:stretch>
        </p:blipFill>
        <p:spPr bwMode="auto">
          <a:xfrm>
            <a:off x="6143636" y="4857760"/>
            <a:ext cx="2786082" cy="1819372"/>
          </a:xfrm>
          <a:prstGeom prst="rect">
            <a:avLst/>
          </a:prstGeom>
          <a:noFill/>
        </p:spPr>
      </p:pic>
    </p:spTree>
  </p:cSld>
  <p:clrMapOvr>
    <a:masterClrMapping/>
  </p:clrMapOvr>
  <p:transition>
    <p:newsfla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42"/>
            <a:ext cx="8229600" cy="6143668"/>
          </a:xfrm>
        </p:spPr>
        <p:txBody>
          <a:bodyPr>
            <a:noAutofit/>
          </a:bodyPr>
          <a:lstStyle/>
          <a:p>
            <a:pPr algn="l"/>
            <a:r>
              <a:rPr lang="en-US" sz="1800" b="1" dirty="0" smtClean="0">
                <a:latin typeface="Arial Rounded MT Bold" pitchFamily="34" charset="0"/>
              </a:rPr>
              <a:t>The Lord had prophesied  that the  “Babylonian city would never be rebuilt again”. This prophecy was  fulfilled gradually between the  2</a:t>
            </a:r>
            <a:r>
              <a:rPr lang="en-US" sz="1800" b="1" baseline="30000" dirty="0" smtClean="0">
                <a:latin typeface="Arial Rounded MT Bold" pitchFamily="34" charset="0"/>
              </a:rPr>
              <a:t>nd</a:t>
            </a:r>
            <a:r>
              <a:rPr lang="en-US" sz="1800" b="1" dirty="0" smtClean="0">
                <a:latin typeface="Arial Rounded MT Bold" pitchFamily="34" charset="0"/>
              </a:rPr>
              <a:t>  and 7</a:t>
            </a:r>
            <a:r>
              <a:rPr lang="en-US" sz="1800" b="1" baseline="30000" dirty="0" smtClean="0">
                <a:latin typeface="Arial Rounded MT Bold" pitchFamily="34" charset="0"/>
              </a:rPr>
              <a:t>th</a:t>
            </a:r>
            <a:r>
              <a:rPr lang="en-US" sz="1800" b="1" dirty="0" smtClean="0">
                <a:latin typeface="Arial Rounded MT Bold" pitchFamily="34" charset="0"/>
              </a:rPr>
              <a:t>  century B.C (Islam) a slow destruction by various people groups until the 20th century when Saddam tried to resurrect the Babylonian city as his own. The </a:t>
            </a:r>
            <a:r>
              <a:rPr lang="en-US" sz="1800" b="1" dirty="0">
                <a:latin typeface="Arial Rounded MT Bold" pitchFamily="34" charset="0"/>
              </a:rPr>
              <a:t>original </a:t>
            </a:r>
            <a:r>
              <a:rPr lang="en-US" sz="1800" b="1" dirty="0" smtClean="0">
                <a:latin typeface="Arial Rounded MT Bold" pitchFamily="34" charset="0"/>
              </a:rPr>
              <a:t> destruction of Babylon prophecy </a:t>
            </a:r>
            <a:r>
              <a:rPr lang="en-US" sz="1800" b="1" dirty="0">
                <a:latin typeface="Arial Rounded MT Bold" pitchFamily="34" charset="0"/>
              </a:rPr>
              <a:t>is found in Jeremiah </a:t>
            </a:r>
            <a:r>
              <a:rPr lang="en-US" sz="1800" b="1" dirty="0" smtClean="0">
                <a:latin typeface="Arial Rounded MT Bold" pitchFamily="34" charset="0"/>
              </a:rPr>
              <a:t>51:11 and  60-64 </a:t>
            </a:r>
            <a:r>
              <a:rPr lang="en-US" sz="1800" b="1" dirty="0">
                <a:latin typeface="Arial Rounded MT Bold" pitchFamily="34" charset="0"/>
              </a:rPr>
              <a:t>at the demise of King Nebuchadnezzar</a:t>
            </a:r>
            <a:r>
              <a:rPr lang="en-US" sz="1800" b="1" dirty="0" smtClean="0">
                <a:latin typeface="Arial Rounded MT Bold" pitchFamily="34" charset="0"/>
              </a:rPr>
              <a:t>.</a:t>
            </a:r>
            <a:br>
              <a:rPr lang="en-US" sz="1800" b="1" dirty="0" smtClean="0">
                <a:latin typeface="Arial Rounded MT Bold" pitchFamily="34" charset="0"/>
              </a:rPr>
            </a:br>
            <a:r>
              <a:rPr lang="en-US" sz="1800" b="1" dirty="0" smtClean="0">
                <a:latin typeface="Arial Rounded MT Bold" pitchFamily="34" charset="0"/>
              </a:rPr>
              <a:t/>
            </a:r>
            <a:br>
              <a:rPr lang="en-US" sz="1800" b="1" dirty="0" smtClean="0">
                <a:latin typeface="Arial Rounded MT Bold" pitchFamily="34" charset="0"/>
              </a:rPr>
            </a:br>
            <a:r>
              <a:rPr lang="en-AU" sz="1800" b="1" dirty="0" smtClean="0">
                <a:latin typeface="Arial Rounded MT Bold" pitchFamily="34" charset="0"/>
              </a:rPr>
              <a:t> </a:t>
            </a:r>
            <a:r>
              <a:rPr lang="en-AU" sz="1800" b="1" dirty="0" smtClean="0">
                <a:solidFill>
                  <a:srgbClr val="FFFF00"/>
                </a:solidFill>
                <a:latin typeface="Arial Rounded MT Bold" pitchFamily="34" charset="0"/>
              </a:rPr>
              <a:t>Jeremiah 51:11  The LORD has raised up the spirit of the kings </a:t>
            </a:r>
            <a:r>
              <a:rPr lang="en-AU" sz="1800" b="1" dirty="0" smtClean="0">
                <a:latin typeface="Arial Rounded MT Bold" pitchFamily="34" charset="0"/>
              </a:rPr>
              <a:t>(Persians Cyrus 11 defeated Babylon in 539 B.C) </a:t>
            </a:r>
            <a:r>
              <a:rPr lang="en-AU" sz="1800" b="1" dirty="0" smtClean="0">
                <a:solidFill>
                  <a:srgbClr val="FFFF00"/>
                </a:solidFill>
                <a:latin typeface="Arial Rounded MT Bold" pitchFamily="34" charset="0"/>
              </a:rPr>
              <a:t>of the Medes. For His plan is against Babylon to destroy it, Because it is the vengeance of the LORD, The vengeance for His temple</a:t>
            </a:r>
            <a:r>
              <a:rPr lang="en-AU" sz="1800" b="1" dirty="0" smtClean="0">
                <a:latin typeface="Arial Rounded MT Bold" pitchFamily="34" charset="0"/>
              </a:rPr>
              <a:t> (Babylon destroyed his Temple in 586 B.C in Jerusalem built by King Solomon).  </a:t>
            </a:r>
            <a:r>
              <a:rPr lang="en-US" sz="1800" b="1" dirty="0" smtClean="0">
                <a:latin typeface="Arial Rounded MT Bold" pitchFamily="34" charset="0"/>
              </a:rPr>
              <a:t/>
            </a:r>
            <a:br>
              <a:rPr lang="en-US" sz="1800" b="1" dirty="0" smtClean="0">
                <a:latin typeface="Arial Rounded MT Bold" pitchFamily="34" charset="0"/>
              </a:rPr>
            </a:br>
            <a:r>
              <a:rPr lang="en-US" sz="1800" b="1" dirty="0">
                <a:latin typeface="Arial Rounded MT Bold" pitchFamily="34" charset="0"/>
              </a:rPr>
              <a:t/>
            </a:r>
            <a:br>
              <a:rPr lang="en-US" sz="1800" b="1" dirty="0">
                <a:latin typeface="Arial Rounded MT Bold" pitchFamily="34" charset="0"/>
              </a:rPr>
            </a:br>
            <a:r>
              <a:rPr lang="en-US" sz="1800" b="1" dirty="0">
                <a:solidFill>
                  <a:srgbClr val="FFFF00"/>
                </a:solidFill>
                <a:latin typeface="Arial Rounded MT Bold" pitchFamily="34" charset="0"/>
              </a:rPr>
              <a:t>Jeremiah </a:t>
            </a:r>
            <a:r>
              <a:rPr lang="en-US" sz="1800" b="1" dirty="0" smtClean="0">
                <a:solidFill>
                  <a:srgbClr val="FFFF00"/>
                </a:solidFill>
                <a:latin typeface="Arial Rounded MT Bold" pitchFamily="34" charset="0"/>
              </a:rPr>
              <a:t>51:61-64</a:t>
            </a:r>
            <a:br>
              <a:rPr lang="en-US" sz="1800" b="1" dirty="0" smtClean="0">
                <a:solidFill>
                  <a:srgbClr val="FFFF00"/>
                </a:solidFill>
                <a:latin typeface="Arial Rounded MT Bold" pitchFamily="34" charset="0"/>
              </a:rPr>
            </a:br>
            <a:r>
              <a:rPr lang="en-US" sz="1800" b="1" dirty="0">
                <a:solidFill>
                  <a:srgbClr val="FFFF00"/>
                </a:solidFill>
                <a:latin typeface="Arial Rounded MT Bold" pitchFamily="34" charset="0"/>
              </a:rPr>
              <a:t/>
            </a:r>
            <a:br>
              <a:rPr lang="en-US" sz="1800" b="1" dirty="0">
                <a:solidFill>
                  <a:srgbClr val="FFFF00"/>
                </a:solidFill>
                <a:latin typeface="Arial Rounded MT Bold" pitchFamily="34" charset="0"/>
              </a:rPr>
            </a:br>
            <a:r>
              <a:rPr lang="en-US" sz="1800" b="1" baseline="30000" dirty="0" smtClean="0">
                <a:solidFill>
                  <a:srgbClr val="FFFF00"/>
                </a:solidFill>
                <a:latin typeface="Arial Rounded MT Bold" pitchFamily="34" charset="0"/>
              </a:rPr>
              <a:t>61</a:t>
            </a:r>
            <a:r>
              <a:rPr lang="en-US" sz="1800" b="1" baseline="30000" dirty="0">
                <a:solidFill>
                  <a:srgbClr val="FFFF00"/>
                </a:solidFill>
                <a:latin typeface="Arial Rounded MT Bold" pitchFamily="34" charset="0"/>
              </a:rPr>
              <a:t> </a:t>
            </a:r>
            <a:r>
              <a:rPr lang="en-US" sz="1800" b="1" dirty="0">
                <a:solidFill>
                  <a:srgbClr val="FFFF00"/>
                </a:solidFill>
                <a:latin typeface="Arial Rounded MT Bold" pitchFamily="34" charset="0"/>
              </a:rPr>
              <a:t>And Jeremiah said to Seraiah, “When you arrive in Babylon and see it, and read all these words, </a:t>
            </a:r>
            <a:r>
              <a:rPr lang="en-US" sz="1800" b="1" baseline="30000" dirty="0">
                <a:solidFill>
                  <a:srgbClr val="FFFF00"/>
                </a:solidFill>
                <a:latin typeface="Arial Rounded MT Bold" pitchFamily="34" charset="0"/>
              </a:rPr>
              <a:t>62 </a:t>
            </a:r>
            <a:r>
              <a:rPr lang="en-US" sz="1800" b="1" dirty="0">
                <a:solidFill>
                  <a:srgbClr val="FFFF00"/>
                </a:solidFill>
                <a:latin typeface="Arial Rounded MT Bold" pitchFamily="34" charset="0"/>
              </a:rPr>
              <a:t>then you shall say, ‘O </a:t>
            </a:r>
            <a:r>
              <a:rPr lang="en-US" sz="1800" b="1" cap="small" dirty="0">
                <a:solidFill>
                  <a:srgbClr val="FFFF00"/>
                </a:solidFill>
                <a:latin typeface="Arial Rounded MT Bold" pitchFamily="34" charset="0"/>
              </a:rPr>
              <a:t>Lord</a:t>
            </a:r>
            <a:r>
              <a:rPr lang="en-US" sz="1800" b="1" dirty="0">
                <a:solidFill>
                  <a:srgbClr val="FFFF00"/>
                </a:solidFill>
                <a:latin typeface="Arial Rounded MT Bold" pitchFamily="34" charset="0"/>
              </a:rPr>
              <a:t>, You have spoken against this place to cut it off, so that none shall remain in it, neither man nor beast, but it shall be desolate forever.’ </a:t>
            </a:r>
            <a:r>
              <a:rPr lang="en-US" sz="1800" b="1" baseline="30000" dirty="0">
                <a:solidFill>
                  <a:srgbClr val="FFFF00"/>
                </a:solidFill>
                <a:latin typeface="Arial Rounded MT Bold" pitchFamily="34" charset="0"/>
              </a:rPr>
              <a:t>63 </a:t>
            </a:r>
            <a:r>
              <a:rPr lang="en-US" sz="1800" b="1" dirty="0">
                <a:solidFill>
                  <a:srgbClr val="FFFF00"/>
                </a:solidFill>
                <a:latin typeface="Arial Rounded MT Bold" pitchFamily="34" charset="0"/>
              </a:rPr>
              <a:t>Now it shall be, when you have finished reading this book, that you shall tie a stone to it and throw it out into the Euphrates. </a:t>
            </a:r>
            <a:r>
              <a:rPr lang="en-US" sz="1800" b="1" baseline="30000" dirty="0">
                <a:solidFill>
                  <a:srgbClr val="FFFF00"/>
                </a:solidFill>
                <a:latin typeface="Arial Rounded MT Bold" pitchFamily="34" charset="0"/>
              </a:rPr>
              <a:t>64 </a:t>
            </a:r>
            <a:r>
              <a:rPr lang="en-US" sz="1800" b="1" dirty="0">
                <a:solidFill>
                  <a:srgbClr val="FFFF00"/>
                </a:solidFill>
                <a:latin typeface="Arial Rounded MT Bold" pitchFamily="34" charset="0"/>
              </a:rPr>
              <a:t>Then you shall say, ‘Thus Babylon shall sink and not rise from the catastrophe that I will bring upon </a:t>
            </a:r>
            <a:r>
              <a:rPr lang="en-US" sz="1800" b="1" dirty="0" smtClean="0">
                <a:solidFill>
                  <a:srgbClr val="FFFF00"/>
                </a:solidFill>
                <a:latin typeface="Arial Rounded MT Bold" pitchFamily="34" charset="0"/>
              </a:rPr>
              <a:t>her ”. </a:t>
            </a:r>
            <a:r>
              <a:rPr lang="en-US" sz="1800" b="1" dirty="0">
                <a:latin typeface="Arial Rounded MT Bold" pitchFamily="34" charset="0"/>
              </a:rPr>
              <a:t>(NKJV)</a:t>
            </a:r>
            <a:r>
              <a:rPr lang="en-US" sz="1800" dirty="0">
                <a:latin typeface="Arial Rounded MT Bold" pitchFamily="34" charset="0"/>
              </a:rPr>
              <a:t/>
            </a:r>
            <a:br>
              <a:rPr lang="en-US" sz="1800" dirty="0">
                <a:latin typeface="Arial Rounded MT Bold" pitchFamily="34" charset="0"/>
              </a:rPr>
            </a:br>
            <a:endParaRPr lang="en-US" sz="1800" dirty="0">
              <a:latin typeface="Arial Rounded MT Bold" pitchFamily="34" charset="0"/>
            </a:endParaRPr>
          </a:p>
        </p:txBody>
      </p:sp>
    </p:spTree>
  </p:cSld>
  <p:clrMapOvr>
    <a:masterClrMapping/>
  </p:clrMapOvr>
  <p:transition>
    <p:comb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86766" cy="1285860"/>
          </a:xfrm>
        </p:spPr>
        <p:txBody>
          <a:bodyPr>
            <a:noAutofit/>
          </a:bodyPr>
          <a:lstStyle/>
          <a:p>
            <a:r>
              <a:rPr lang="en-AU" sz="2000" b="1" dirty="0" smtClean="0">
                <a:solidFill>
                  <a:schemeClr val="bg1"/>
                </a:solidFill>
                <a:latin typeface="Arial Rounded MT Bold" pitchFamily="34" charset="0"/>
              </a:rPr>
              <a:t>Saddam Hussein, was stopped in his rebuild of the city of Babylon when the allied armies invaded in 2003 . This part of the wall is known as "The Ishtar Gate."</a:t>
            </a:r>
            <a:endParaRPr lang="en-US" sz="2000" b="1" dirty="0">
              <a:solidFill>
                <a:schemeClr val="bg1"/>
              </a:solidFill>
              <a:latin typeface="Arial Rounded MT Bold" pitchFamily="34" charset="0"/>
            </a:endParaRPr>
          </a:p>
        </p:txBody>
      </p:sp>
      <p:pic>
        <p:nvPicPr>
          <p:cNvPr id="1026" name="Picture 2" descr="Image result for saddam tried to rebuild city of babylon "/>
          <p:cNvPicPr>
            <a:picLocks noChangeAspect="1" noChangeArrowheads="1"/>
          </p:cNvPicPr>
          <p:nvPr/>
        </p:nvPicPr>
        <p:blipFill>
          <a:blip r:embed="rId3" cstate="print"/>
          <a:srcRect/>
          <a:stretch>
            <a:fillRect/>
          </a:stretch>
        </p:blipFill>
        <p:spPr bwMode="auto">
          <a:xfrm>
            <a:off x="7072330" y="4357693"/>
            <a:ext cx="1813187" cy="2284331"/>
          </a:xfrm>
          <a:prstGeom prst="rect">
            <a:avLst/>
          </a:prstGeom>
          <a:noFill/>
        </p:spPr>
      </p:pic>
    </p:spTree>
  </p:cSld>
  <p:clrMapOvr>
    <a:masterClrMapping/>
  </p:clrMapOvr>
  <p:transition>
    <p:newsfla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543560" cy="4000504"/>
          </a:xfrm>
        </p:spPr>
        <p:txBody>
          <a:bodyPr>
            <a:normAutofit/>
          </a:bodyPr>
          <a:lstStyle/>
          <a:p>
            <a:pPr algn="l"/>
            <a:r>
              <a:rPr lang="en-US" sz="2400" b="1" baseline="30000" dirty="0" smtClean="0">
                <a:solidFill>
                  <a:srgbClr val="FFFF00"/>
                </a:solidFill>
                <a:latin typeface="Arial Rounded MT Bold" pitchFamily="34" charset="0"/>
              </a:rPr>
              <a:t>12 </a:t>
            </a:r>
            <a:r>
              <a:rPr lang="en-US" sz="2400" b="1" dirty="0" smtClean="0">
                <a:solidFill>
                  <a:srgbClr val="FFFF00"/>
                </a:solidFill>
                <a:latin typeface="Arial Rounded MT Bold" pitchFamily="34" charset="0"/>
              </a:rPr>
              <a:t>One woe is past. Behold, still two more woes are coming after these things. (NKJV)</a:t>
            </a:r>
            <a:r>
              <a:rPr lang="en-US" sz="2400" b="1" dirty="0" smtClean="0">
                <a:solidFill>
                  <a:schemeClr val="bg1"/>
                </a:solidFill>
                <a:latin typeface="Arial Rounded MT Bold" pitchFamily="34" charset="0"/>
              </a:rPr>
              <a:t/>
            </a:r>
            <a:br>
              <a:rPr lang="en-US" sz="2400" b="1" dirty="0" smtClean="0">
                <a:solidFill>
                  <a:schemeClr val="bg1"/>
                </a:solidFill>
                <a:latin typeface="Arial Rounded MT Bold" pitchFamily="34" charset="0"/>
              </a:rPr>
            </a:br>
            <a:r>
              <a:rPr lang="en-US" sz="2400" b="1" dirty="0">
                <a:solidFill>
                  <a:schemeClr val="bg1"/>
                </a:solidFill>
                <a:latin typeface="Arial Rounded MT Bold" pitchFamily="34" charset="0"/>
              </a:rPr>
              <a:t/>
            </a:r>
            <a:br>
              <a:rPr lang="en-US" sz="2400" b="1" dirty="0">
                <a:solidFill>
                  <a:schemeClr val="bg1"/>
                </a:solidFill>
                <a:latin typeface="Arial Rounded MT Bold" pitchFamily="34" charset="0"/>
              </a:rPr>
            </a:br>
            <a:r>
              <a:rPr lang="en-US" sz="2400" b="1" dirty="0" smtClean="0">
                <a:latin typeface="Arial Rounded MT Bold" pitchFamily="34" charset="0"/>
              </a:rPr>
              <a:t>This is the  first of three woes to come leading us to the return of Jesus </a:t>
            </a:r>
            <a:r>
              <a:rPr lang="en-US" sz="2400" b="1" dirty="0" smtClean="0">
                <a:solidFill>
                  <a:srgbClr val="FF0000"/>
                </a:solidFill>
                <a:latin typeface="Arial Rounded MT Bold" pitchFamily="34" charset="0"/>
              </a:rPr>
              <a:t>“the third woe”  </a:t>
            </a:r>
            <a:r>
              <a:rPr lang="en-US" sz="2400" b="1" dirty="0" smtClean="0">
                <a:latin typeface="Arial Rounded MT Bold" pitchFamily="34" charset="0"/>
              </a:rPr>
              <a:t>at His return.</a:t>
            </a:r>
            <a:r>
              <a:rPr lang="en-US" dirty="0" smtClean="0"/>
              <a:t/>
            </a:r>
            <a:br>
              <a:rPr lang="en-US" dirty="0" smtClean="0"/>
            </a:br>
            <a:endParaRPr lang="en-US" dirty="0"/>
          </a:p>
        </p:txBody>
      </p:sp>
    </p:spTree>
  </p:cSld>
  <p:clrMapOvr>
    <a:masterClrMapping/>
  </p:clrMapOvr>
  <p:transition>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42"/>
            <a:ext cx="8229600" cy="1643074"/>
          </a:xfrm>
        </p:spPr>
        <p:txBody>
          <a:bodyPr>
            <a:normAutofit/>
          </a:bodyPr>
          <a:lstStyle/>
          <a:p>
            <a:pPr algn="l"/>
            <a:r>
              <a:rPr lang="en-US" b="1" dirty="0">
                <a:latin typeface="Arial Rounded MT Bold" pitchFamily="34" charset="0"/>
              </a:rPr>
              <a:t/>
            </a:r>
            <a:br>
              <a:rPr lang="en-US" b="1" dirty="0">
                <a:latin typeface="Arial Rounded MT Bold" pitchFamily="34" charset="0"/>
              </a:rPr>
            </a:br>
            <a:endParaRPr lang="en-US" b="1" dirty="0">
              <a:latin typeface="Arial Rounded MT Bold" pitchFamily="34" charset="0"/>
            </a:endParaRPr>
          </a:p>
        </p:txBody>
      </p:sp>
    </p:spTree>
  </p:cSld>
  <p:clrMapOvr>
    <a:masterClrMapping/>
  </p:clrMapOvr>
  <p:transition>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291"/>
            <a:ext cx="7772400" cy="928694"/>
          </a:xfrm>
        </p:spPr>
        <p:txBody>
          <a:bodyPr>
            <a:normAutofit/>
          </a:bodyPr>
          <a:lstStyle/>
          <a:p>
            <a:r>
              <a:rPr lang="en-US" sz="3200" b="1" dirty="0"/>
              <a:t>The Fifth Trumpet Rev 9:1-11</a:t>
            </a:r>
            <a:endParaRPr lang="en-US" sz="3200" dirty="0"/>
          </a:p>
        </p:txBody>
      </p:sp>
      <p:sp>
        <p:nvSpPr>
          <p:cNvPr id="3" name="Subtitle 2"/>
          <p:cNvSpPr>
            <a:spLocks noGrp="1"/>
          </p:cNvSpPr>
          <p:nvPr>
            <p:ph type="subTitle" idx="1"/>
          </p:nvPr>
        </p:nvSpPr>
        <p:spPr>
          <a:xfrm>
            <a:off x="500034" y="1285860"/>
            <a:ext cx="8072494" cy="5857916"/>
          </a:xfrm>
        </p:spPr>
        <p:txBody>
          <a:bodyPr>
            <a:normAutofit fontScale="47500" lnSpcReduction="20000"/>
          </a:bodyPr>
          <a:lstStyle/>
          <a:p>
            <a:r>
              <a:rPr lang="en-US" sz="3800" b="1" dirty="0">
                <a:solidFill>
                  <a:schemeClr val="tx1"/>
                </a:solidFill>
                <a:latin typeface="Arial Rounded MT Bold" pitchFamily="34" charset="0"/>
              </a:rPr>
              <a:t>Fifth Trumpet: </a:t>
            </a:r>
            <a:r>
              <a:rPr lang="en-US" sz="3800" b="1" dirty="0" smtClean="0">
                <a:solidFill>
                  <a:schemeClr val="tx1"/>
                </a:solidFill>
                <a:latin typeface="Arial Rounded MT Bold" pitchFamily="34" charset="0"/>
              </a:rPr>
              <a:t>    </a:t>
            </a:r>
            <a:r>
              <a:rPr lang="en-US" sz="3800" b="1" dirty="0" smtClean="0">
                <a:solidFill>
                  <a:srgbClr val="FFFF00"/>
                </a:solidFill>
                <a:latin typeface="Arial Rounded MT Bold" pitchFamily="34" charset="0"/>
              </a:rPr>
              <a:t>The </a:t>
            </a:r>
            <a:r>
              <a:rPr lang="en-US" sz="3800" b="1" dirty="0">
                <a:solidFill>
                  <a:srgbClr val="FFFF00"/>
                </a:solidFill>
                <a:latin typeface="Arial Rounded MT Bold" pitchFamily="34" charset="0"/>
              </a:rPr>
              <a:t>Locusts from the Bottomless </a:t>
            </a:r>
            <a:r>
              <a:rPr lang="en-US" sz="3800" b="1" dirty="0" smtClean="0">
                <a:solidFill>
                  <a:srgbClr val="FFFF00"/>
                </a:solidFill>
                <a:latin typeface="Arial Rounded MT Bold" pitchFamily="34" charset="0"/>
              </a:rPr>
              <a:t>Pit</a:t>
            </a:r>
          </a:p>
          <a:p>
            <a:pPr algn="l"/>
            <a:endParaRPr lang="en-US" sz="3400" dirty="0">
              <a:solidFill>
                <a:schemeClr val="tx1"/>
              </a:solidFill>
              <a:latin typeface="Arial Rounded MT Bold" pitchFamily="34" charset="0"/>
            </a:endParaRPr>
          </a:p>
          <a:p>
            <a:pPr algn="l"/>
            <a:r>
              <a:rPr lang="en-US" sz="3400" b="1" dirty="0" smtClean="0">
                <a:solidFill>
                  <a:srgbClr val="FFFF00"/>
                </a:solidFill>
                <a:latin typeface="Arial Rounded MT Bold" pitchFamily="34" charset="0"/>
              </a:rPr>
              <a:t>Then </a:t>
            </a:r>
            <a:r>
              <a:rPr lang="en-US" sz="3400" b="1" dirty="0">
                <a:solidFill>
                  <a:srgbClr val="FFFF00"/>
                </a:solidFill>
                <a:latin typeface="Arial Rounded MT Bold" pitchFamily="34" charset="0"/>
              </a:rPr>
              <a:t>the fifth angel sounded: </a:t>
            </a:r>
            <a:r>
              <a:rPr lang="en-US" sz="3400" b="1" dirty="0">
                <a:solidFill>
                  <a:schemeClr val="tx1"/>
                </a:solidFill>
                <a:latin typeface="Arial Rounded MT Bold" pitchFamily="34" charset="0"/>
              </a:rPr>
              <a:t>And I saw a star fallen from heaven to the earth. To him was given the key to the bottomless pit. </a:t>
            </a:r>
            <a:r>
              <a:rPr lang="en-US" sz="3400" b="1" baseline="30000" dirty="0">
                <a:solidFill>
                  <a:schemeClr val="tx1"/>
                </a:solidFill>
                <a:latin typeface="Arial Rounded MT Bold" pitchFamily="34" charset="0"/>
              </a:rPr>
              <a:t>2 </a:t>
            </a:r>
            <a:r>
              <a:rPr lang="en-US" sz="3400" b="1" dirty="0">
                <a:solidFill>
                  <a:schemeClr val="tx1"/>
                </a:solidFill>
                <a:latin typeface="Arial Rounded MT Bold" pitchFamily="34" charset="0"/>
              </a:rPr>
              <a:t>And he opened the bottomless pit, and smoke arose out of the pit like the smoke of a great furnace. So the sun and the air were darkened because of the smoke of the pit. </a:t>
            </a:r>
            <a:r>
              <a:rPr lang="en-US" sz="3400" b="1" baseline="30000" dirty="0">
                <a:solidFill>
                  <a:schemeClr val="tx1"/>
                </a:solidFill>
                <a:latin typeface="Arial Rounded MT Bold" pitchFamily="34" charset="0"/>
              </a:rPr>
              <a:t>3</a:t>
            </a:r>
            <a:r>
              <a:rPr lang="en-US" sz="3400" b="1" baseline="30000" dirty="0">
                <a:solidFill>
                  <a:srgbClr val="FFFF00"/>
                </a:solidFill>
                <a:latin typeface="Arial Rounded MT Bold" pitchFamily="34" charset="0"/>
              </a:rPr>
              <a:t> </a:t>
            </a:r>
            <a:r>
              <a:rPr lang="en-US" sz="3400" b="1" dirty="0">
                <a:solidFill>
                  <a:srgbClr val="FFFF00"/>
                </a:solidFill>
                <a:latin typeface="Arial Rounded MT Bold" pitchFamily="34" charset="0"/>
              </a:rPr>
              <a:t>Then out of the smoke locusts came upon the earth. And to them was given power, as the scorpions of the earth have power. </a:t>
            </a:r>
            <a:r>
              <a:rPr lang="en-US" sz="3400" b="1" baseline="30000" dirty="0">
                <a:solidFill>
                  <a:srgbClr val="FFFF00"/>
                </a:solidFill>
                <a:latin typeface="Arial Rounded MT Bold" pitchFamily="34" charset="0"/>
              </a:rPr>
              <a:t>4 </a:t>
            </a:r>
            <a:r>
              <a:rPr lang="en-US" sz="3400" b="1" dirty="0">
                <a:solidFill>
                  <a:schemeClr val="tx1"/>
                </a:solidFill>
                <a:latin typeface="Arial Rounded MT Bold" pitchFamily="34" charset="0"/>
              </a:rPr>
              <a:t>They were commanded not to harm the grass of the earth, or any green thing, or any tree, but only those men who do not have the seal of God on their foreheads. </a:t>
            </a:r>
            <a:r>
              <a:rPr lang="en-US" sz="3400" b="1" baseline="30000" dirty="0">
                <a:solidFill>
                  <a:schemeClr val="tx1"/>
                </a:solidFill>
                <a:latin typeface="Arial Rounded MT Bold" pitchFamily="34" charset="0"/>
              </a:rPr>
              <a:t>5 </a:t>
            </a:r>
            <a:r>
              <a:rPr lang="en-US" sz="3400" b="1" dirty="0">
                <a:solidFill>
                  <a:schemeClr val="tx1"/>
                </a:solidFill>
                <a:latin typeface="Arial Rounded MT Bold" pitchFamily="34" charset="0"/>
              </a:rPr>
              <a:t>And they were not given authority to kill them, but to torment them for five months. Their torment was like the torment of a scorpion when it strikes a man</a:t>
            </a:r>
            <a:r>
              <a:rPr lang="en-US" sz="3400" b="1" dirty="0" smtClean="0">
                <a:solidFill>
                  <a:schemeClr val="tx1"/>
                </a:solidFill>
                <a:latin typeface="Arial Rounded MT Bold" pitchFamily="34" charset="0"/>
              </a:rPr>
              <a:t>.</a:t>
            </a:r>
          </a:p>
          <a:p>
            <a:pPr algn="l"/>
            <a:endParaRPr lang="en-US" sz="3400" b="1" dirty="0">
              <a:solidFill>
                <a:schemeClr val="tx1"/>
              </a:solidFill>
              <a:latin typeface="Arial Rounded MT Bold" pitchFamily="34" charset="0"/>
            </a:endParaRPr>
          </a:p>
          <a:p>
            <a:pPr algn="l"/>
            <a:r>
              <a:rPr lang="en-US" sz="3400" b="1" dirty="0" smtClean="0">
                <a:solidFill>
                  <a:schemeClr val="tx1"/>
                </a:solidFill>
                <a:latin typeface="Arial Rounded MT Bold" pitchFamily="34" charset="0"/>
              </a:rPr>
              <a:t> </a:t>
            </a:r>
            <a:r>
              <a:rPr lang="en-US" sz="3400" b="1" baseline="30000" dirty="0">
                <a:solidFill>
                  <a:schemeClr val="tx1"/>
                </a:solidFill>
                <a:latin typeface="Arial Rounded MT Bold" pitchFamily="34" charset="0"/>
              </a:rPr>
              <a:t>6 </a:t>
            </a:r>
            <a:r>
              <a:rPr lang="en-US" sz="3400" b="1" dirty="0">
                <a:solidFill>
                  <a:schemeClr val="tx1"/>
                </a:solidFill>
                <a:latin typeface="Arial Rounded MT Bold" pitchFamily="34" charset="0"/>
              </a:rPr>
              <a:t>In those days men will seek death and will not find it; they will desire to die, and death will flee from </a:t>
            </a:r>
            <a:r>
              <a:rPr lang="en-US" sz="3400" b="1" dirty="0" smtClean="0">
                <a:solidFill>
                  <a:schemeClr val="tx1"/>
                </a:solidFill>
                <a:latin typeface="Arial Rounded MT Bold" pitchFamily="34" charset="0"/>
              </a:rPr>
              <a:t>them.</a:t>
            </a:r>
            <a:r>
              <a:rPr lang="en-US" sz="3400" b="1" baseline="30000" dirty="0" smtClean="0">
                <a:solidFill>
                  <a:schemeClr val="tx1"/>
                </a:solidFill>
                <a:latin typeface="Arial Rounded MT Bold" pitchFamily="34" charset="0"/>
              </a:rPr>
              <a:t>7</a:t>
            </a:r>
            <a:r>
              <a:rPr lang="en-US" sz="3400" b="1" baseline="30000" dirty="0">
                <a:solidFill>
                  <a:schemeClr val="tx1"/>
                </a:solidFill>
                <a:latin typeface="Arial Rounded MT Bold" pitchFamily="34" charset="0"/>
              </a:rPr>
              <a:t> </a:t>
            </a:r>
            <a:r>
              <a:rPr lang="en-US" sz="3400" b="1" dirty="0">
                <a:solidFill>
                  <a:srgbClr val="FFFF00"/>
                </a:solidFill>
                <a:latin typeface="Arial Rounded MT Bold" pitchFamily="34" charset="0"/>
              </a:rPr>
              <a:t>The shape of the locusts was like horses prepared for battle. On their heads were crowns of something like gold, and their faces were like the faces of men. </a:t>
            </a:r>
            <a:r>
              <a:rPr lang="en-US" sz="3400" b="1" baseline="30000" dirty="0">
                <a:solidFill>
                  <a:srgbClr val="FFFF00"/>
                </a:solidFill>
                <a:latin typeface="Arial Rounded MT Bold" pitchFamily="34" charset="0"/>
              </a:rPr>
              <a:t>8 </a:t>
            </a:r>
            <a:r>
              <a:rPr lang="en-US" sz="3400" b="1" dirty="0">
                <a:solidFill>
                  <a:srgbClr val="FFFF00"/>
                </a:solidFill>
                <a:latin typeface="Arial Rounded MT Bold" pitchFamily="34" charset="0"/>
              </a:rPr>
              <a:t>They had hair like women’s hair, and their teeth were like lions’ teeth. </a:t>
            </a:r>
            <a:r>
              <a:rPr lang="en-US" sz="3400" b="1" baseline="30000" dirty="0">
                <a:solidFill>
                  <a:srgbClr val="FFFF00"/>
                </a:solidFill>
                <a:latin typeface="Arial Rounded MT Bold" pitchFamily="34" charset="0"/>
              </a:rPr>
              <a:t>9 </a:t>
            </a:r>
            <a:r>
              <a:rPr lang="en-US" sz="3400" b="1" dirty="0">
                <a:solidFill>
                  <a:srgbClr val="FFFF00"/>
                </a:solidFill>
                <a:latin typeface="Arial Rounded MT Bold" pitchFamily="34" charset="0"/>
              </a:rPr>
              <a:t>And they had breastplates like breastplates of iron, and the sound of their wings was like the sound of chariots with many horses running into battle. </a:t>
            </a:r>
            <a:r>
              <a:rPr lang="en-US" sz="3400" b="1" baseline="30000" dirty="0">
                <a:solidFill>
                  <a:srgbClr val="FFFF00"/>
                </a:solidFill>
                <a:latin typeface="Arial Rounded MT Bold" pitchFamily="34" charset="0"/>
              </a:rPr>
              <a:t>10 </a:t>
            </a:r>
            <a:r>
              <a:rPr lang="en-US" sz="3400" b="1" dirty="0">
                <a:solidFill>
                  <a:srgbClr val="FFFF00"/>
                </a:solidFill>
                <a:latin typeface="Arial Rounded MT Bold" pitchFamily="34" charset="0"/>
              </a:rPr>
              <a:t>They had tails like scorpions, and there were stings in their tails. Their power was to hurt men five months. </a:t>
            </a:r>
            <a:r>
              <a:rPr lang="en-US" sz="3400" b="1" baseline="30000" dirty="0">
                <a:solidFill>
                  <a:srgbClr val="FFFF00"/>
                </a:solidFill>
                <a:latin typeface="Arial Rounded MT Bold" pitchFamily="34" charset="0"/>
              </a:rPr>
              <a:t>1</a:t>
            </a:r>
            <a:r>
              <a:rPr lang="en-US" sz="3400" b="1" baseline="30000" dirty="0">
                <a:solidFill>
                  <a:schemeClr val="tx1"/>
                </a:solidFill>
                <a:latin typeface="Arial Rounded MT Bold" pitchFamily="34" charset="0"/>
              </a:rPr>
              <a:t>1 </a:t>
            </a:r>
            <a:r>
              <a:rPr lang="en-US" sz="3400" b="1" dirty="0">
                <a:solidFill>
                  <a:schemeClr val="tx1"/>
                </a:solidFill>
                <a:latin typeface="Arial Rounded MT Bold" pitchFamily="34" charset="0"/>
              </a:rPr>
              <a:t>And they had as king over them the angel of the bottomless pit, whose name in Hebrew is Abaddon, but in Greek he has the name Apollyon. </a:t>
            </a:r>
            <a:r>
              <a:rPr lang="en-US" sz="3400" b="1" baseline="30000" dirty="0">
                <a:solidFill>
                  <a:schemeClr val="tx1"/>
                </a:solidFill>
                <a:latin typeface="Arial Rounded MT Bold" pitchFamily="34" charset="0"/>
              </a:rPr>
              <a:t>12 </a:t>
            </a:r>
            <a:r>
              <a:rPr lang="en-US" sz="3400" b="1" dirty="0">
                <a:solidFill>
                  <a:schemeClr val="tx1"/>
                </a:solidFill>
                <a:latin typeface="Arial Rounded MT Bold" pitchFamily="34" charset="0"/>
              </a:rPr>
              <a:t>One woe is past. Behold, still two more woes are coming after these things. (NKJV)</a:t>
            </a:r>
          </a:p>
          <a:p>
            <a:endParaRPr lang="en-US" dirty="0"/>
          </a:p>
        </p:txBody>
      </p:sp>
    </p:spTree>
  </p:cSld>
  <p:clrMapOvr>
    <a:masterClrMapping/>
  </p:clrMapOvr>
  <p:transition>
    <p:comb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4348" y="500043"/>
            <a:ext cx="7772400" cy="857255"/>
          </a:xfrm>
        </p:spPr>
        <p:txBody>
          <a:bodyPr>
            <a:normAutofit fontScale="90000"/>
          </a:bodyPr>
          <a:lstStyle/>
          <a:p>
            <a:r>
              <a:rPr lang="en-US" dirty="0" smtClean="0">
                <a:solidFill>
                  <a:schemeClr val="bg1"/>
                </a:solidFill>
                <a:latin typeface="Arial Rounded MT Bold" pitchFamily="34" charset="0"/>
              </a:rPr>
              <a:t/>
            </a:r>
            <a:br>
              <a:rPr lang="en-US" dirty="0" smtClean="0">
                <a:solidFill>
                  <a:schemeClr val="bg1"/>
                </a:solidFill>
                <a:latin typeface="Arial Rounded MT Bold" pitchFamily="34" charset="0"/>
              </a:rPr>
            </a:br>
            <a:r>
              <a:rPr lang="en-US" dirty="0">
                <a:solidFill>
                  <a:srgbClr val="0070C0"/>
                </a:solidFill>
                <a:latin typeface="Arial Rounded MT Bold" pitchFamily="34" charset="0"/>
              </a:rPr>
              <a:t/>
            </a:r>
            <a:br>
              <a:rPr lang="en-US" dirty="0">
                <a:solidFill>
                  <a:srgbClr val="0070C0"/>
                </a:solidFill>
                <a:latin typeface="Arial Rounded MT Bold" pitchFamily="34" charset="0"/>
              </a:rPr>
            </a:br>
            <a:r>
              <a:rPr lang="en-US" sz="3100" b="1" dirty="0" smtClean="0">
                <a:solidFill>
                  <a:srgbClr val="0070C0"/>
                </a:solidFill>
                <a:latin typeface="Arial Rounded MT Bold" pitchFamily="34" charset="0"/>
              </a:rPr>
              <a:t>Breakdown historically of the 5</a:t>
            </a:r>
            <a:r>
              <a:rPr lang="en-US" sz="3100" b="1" baseline="30000" dirty="0" smtClean="0">
                <a:solidFill>
                  <a:srgbClr val="0070C0"/>
                </a:solidFill>
                <a:latin typeface="Arial Rounded MT Bold" pitchFamily="34" charset="0"/>
              </a:rPr>
              <a:t>th</a:t>
            </a:r>
            <a:r>
              <a:rPr lang="en-US" sz="3100" b="1" dirty="0" smtClean="0">
                <a:solidFill>
                  <a:srgbClr val="0070C0"/>
                </a:solidFill>
                <a:latin typeface="Arial Rounded MT Bold" pitchFamily="34" charset="0"/>
              </a:rPr>
              <a:t> Trumpet fulfillment:</a:t>
            </a:r>
            <a:r>
              <a:rPr lang="en-US" dirty="0" smtClean="0">
                <a:solidFill>
                  <a:srgbClr val="0070C0"/>
                </a:solidFill>
                <a:latin typeface="Arial Rounded MT Bold" pitchFamily="34" charset="0"/>
              </a:rPr>
              <a:t/>
            </a:r>
            <a:br>
              <a:rPr lang="en-US" dirty="0" smtClean="0">
                <a:solidFill>
                  <a:srgbClr val="0070C0"/>
                </a:solidFill>
                <a:latin typeface="Arial Rounded MT Bold" pitchFamily="34" charset="0"/>
              </a:rPr>
            </a:br>
            <a:r>
              <a:rPr lang="en-US" dirty="0"/>
              <a:t/>
            </a:r>
            <a:br>
              <a:rPr lang="en-US" dirty="0"/>
            </a:br>
            <a:endParaRPr lang="en-US" dirty="0"/>
          </a:p>
        </p:txBody>
      </p:sp>
      <p:sp>
        <p:nvSpPr>
          <p:cNvPr id="3" name="Subtitle 2"/>
          <p:cNvSpPr>
            <a:spLocks noGrp="1"/>
          </p:cNvSpPr>
          <p:nvPr>
            <p:ph type="subTitle" idx="1"/>
          </p:nvPr>
        </p:nvSpPr>
        <p:spPr>
          <a:xfrm>
            <a:off x="571472" y="1785926"/>
            <a:ext cx="7929618" cy="4857784"/>
          </a:xfrm>
        </p:spPr>
        <p:txBody>
          <a:bodyPr>
            <a:normAutofit/>
          </a:bodyPr>
          <a:lstStyle/>
          <a:p>
            <a:pPr algn="l"/>
            <a:r>
              <a:rPr lang="en-US" sz="2000" b="1" dirty="0">
                <a:solidFill>
                  <a:schemeClr val="tx1"/>
                </a:solidFill>
                <a:latin typeface="Arial Rounded MT Bold" pitchFamily="34" charset="0"/>
              </a:rPr>
              <a:t>This 5</a:t>
            </a:r>
            <a:r>
              <a:rPr lang="en-US" sz="2000" b="1" baseline="30000" dirty="0">
                <a:solidFill>
                  <a:schemeClr val="tx1"/>
                </a:solidFill>
                <a:latin typeface="Arial Rounded MT Bold" pitchFamily="34" charset="0"/>
              </a:rPr>
              <a:t>th</a:t>
            </a:r>
            <a:r>
              <a:rPr lang="en-US" sz="2000" b="1" dirty="0">
                <a:solidFill>
                  <a:schemeClr val="tx1"/>
                </a:solidFill>
                <a:latin typeface="Arial Rounded MT Bold" pitchFamily="34" charset="0"/>
              </a:rPr>
              <a:t> Trumpet </a:t>
            </a:r>
            <a:r>
              <a:rPr lang="en-US" sz="2000" b="1" dirty="0" smtClean="0">
                <a:solidFill>
                  <a:schemeClr val="tx1"/>
                </a:solidFill>
                <a:latin typeface="Arial Rounded MT Bold" pitchFamily="34" charset="0"/>
              </a:rPr>
              <a:t>the “release of the caterpillar” has </a:t>
            </a:r>
            <a:r>
              <a:rPr lang="en-US" sz="2000" b="1" dirty="0">
                <a:solidFill>
                  <a:schemeClr val="tx1"/>
                </a:solidFill>
                <a:latin typeface="Arial Rounded MT Bold" pitchFamily="34" charset="0"/>
              </a:rPr>
              <a:t>been fulfilled known as “Operation Iraqi Freedom” the US war invasion of Iraq </a:t>
            </a:r>
            <a:r>
              <a:rPr lang="en-US" sz="2000" b="1" dirty="0" smtClean="0">
                <a:solidFill>
                  <a:schemeClr val="tx1"/>
                </a:solidFill>
                <a:latin typeface="Arial Rounded MT Bold" pitchFamily="34" charset="0"/>
              </a:rPr>
              <a:t>in </a:t>
            </a:r>
            <a:r>
              <a:rPr lang="en-US" sz="2000" b="1" dirty="0">
                <a:solidFill>
                  <a:schemeClr val="tx1"/>
                </a:solidFill>
                <a:latin typeface="Arial Rounded MT Bold" pitchFamily="34" charset="0"/>
              </a:rPr>
              <a:t>2003. </a:t>
            </a:r>
            <a:r>
              <a:rPr lang="en-US" sz="2000" b="1" dirty="0" smtClean="0">
                <a:solidFill>
                  <a:schemeClr val="tx1"/>
                </a:solidFill>
                <a:latin typeface="Arial Rounded MT Bold" pitchFamily="34" charset="0"/>
              </a:rPr>
              <a:t> </a:t>
            </a:r>
            <a:r>
              <a:rPr lang="en-US" sz="1600" b="1" dirty="0" smtClean="0">
                <a:solidFill>
                  <a:schemeClr val="tx1"/>
                </a:solidFill>
                <a:latin typeface="Arial Rounded MT Bold" pitchFamily="34" charset="0"/>
              </a:rPr>
              <a:t>(Video)</a:t>
            </a:r>
          </a:p>
          <a:p>
            <a:pPr algn="l"/>
            <a:endParaRPr lang="en-US" sz="2400" b="1" dirty="0">
              <a:solidFill>
                <a:schemeClr val="bg1"/>
              </a:solidFill>
              <a:latin typeface="Arial Rounded MT Bold" pitchFamily="34" charset="0"/>
            </a:endParaRPr>
          </a:p>
          <a:p>
            <a:pPr algn="l"/>
            <a:r>
              <a:rPr lang="en-US" sz="2800" b="1" dirty="0" smtClean="0">
                <a:solidFill>
                  <a:srgbClr val="FFFF00"/>
                </a:solidFill>
                <a:latin typeface="Arial Rounded MT Bold" pitchFamily="34" charset="0"/>
              </a:rPr>
              <a:t>then </a:t>
            </a:r>
            <a:r>
              <a:rPr lang="en-US" sz="2800" b="1" dirty="0">
                <a:solidFill>
                  <a:srgbClr val="FFFF00"/>
                </a:solidFill>
                <a:latin typeface="Arial Rounded MT Bold" pitchFamily="34" charset="0"/>
              </a:rPr>
              <a:t>the fifth angel sounded </a:t>
            </a:r>
            <a:r>
              <a:rPr lang="en-US" sz="2800" b="1" dirty="0" smtClean="0">
                <a:solidFill>
                  <a:srgbClr val="FFFF00"/>
                </a:solidFill>
                <a:latin typeface="Arial Rounded MT Bold" pitchFamily="34" charset="0"/>
              </a:rPr>
              <a:t>: </a:t>
            </a:r>
          </a:p>
          <a:p>
            <a:pPr algn="l"/>
            <a:endParaRPr lang="en-US" sz="1800" b="1" dirty="0">
              <a:solidFill>
                <a:schemeClr val="tx1"/>
              </a:solidFill>
              <a:latin typeface="Arial Rounded MT Bold" pitchFamily="34" charset="0"/>
            </a:endParaRPr>
          </a:p>
          <a:p>
            <a:pPr algn="l"/>
            <a:r>
              <a:rPr lang="en-US" sz="2000" b="1" dirty="0" smtClean="0">
                <a:solidFill>
                  <a:schemeClr val="tx1"/>
                </a:solidFill>
                <a:latin typeface="Arial Rounded MT Bold" pitchFamily="34" charset="0"/>
              </a:rPr>
              <a:t>This Trumpet began with the 9/11 event of </a:t>
            </a:r>
            <a:r>
              <a:rPr lang="en-US" sz="2000" b="1" dirty="0">
                <a:solidFill>
                  <a:schemeClr val="tx1"/>
                </a:solidFill>
                <a:latin typeface="Arial Rounded MT Bold" pitchFamily="34" charset="0"/>
              </a:rPr>
              <a:t>Sept </a:t>
            </a:r>
            <a:r>
              <a:rPr lang="en-US" sz="2000" b="1" dirty="0" smtClean="0">
                <a:solidFill>
                  <a:schemeClr val="tx1"/>
                </a:solidFill>
                <a:latin typeface="Arial Rounded MT Bold" pitchFamily="34" charset="0"/>
              </a:rPr>
              <a:t>11</a:t>
            </a:r>
            <a:r>
              <a:rPr lang="en-US" sz="2000" b="1" baseline="30000" dirty="0" smtClean="0">
                <a:solidFill>
                  <a:schemeClr val="tx1"/>
                </a:solidFill>
                <a:latin typeface="Arial Rounded MT Bold" pitchFamily="34" charset="0"/>
              </a:rPr>
              <a:t>th</a:t>
            </a:r>
            <a:r>
              <a:rPr lang="en-US" sz="2000" b="1" dirty="0" smtClean="0">
                <a:solidFill>
                  <a:schemeClr val="tx1"/>
                </a:solidFill>
                <a:latin typeface="Arial Rounded MT Bold" pitchFamily="34" charset="0"/>
              </a:rPr>
              <a:t> 2001. The </a:t>
            </a:r>
            <a:r>
              <a:rPr lang="en-US" sz="2000" b="1" dirty="0">
                <a:solidFill>
                  <a:schemeClr val="tx1"/>
                </a:solidFill>
                <a:latin typeface="Arial Rounded MT Bold" pitchFamily="34" charset="0"/>
              </a:rPr>
              <a:t>terror attack on the Twin </a:t>
            </a:r>
            <a:r>
              <a:rPr lang="en-US" sz="2000" b="1" dirty="0" smtClean="0">
                <a:solidFill>
                  <a:schemeClr val="tx1"/>
                </a:solidFill>
                <a:latin typeface="Arial Rounded MT Bold" pitchFamily="34" charset="0"/>
              </a:rPr>
              <a:t>Towers World Trade Centre </a:t>
            </a:r>
            <a:r>
              <a:rPr lang="en-US" sz="2000" b="1" dirty="0">
                <a:solidFill>
                  <a:schemeClr val="tx1"/>
                </a:solidFill>
                <a:latin typeface="Arial Rounded MT Bold" pitchFamily="34" charset="0"/>
              </a:rPr>
              <a:t>in </a:t>
            </a:r>
            <a:r>
              <a:rPr lang="en-US" sz="2000" b="1" dirty="0" smtClean="0">
                <a:solidFill>
                  <a:schemeClr val="tx1"/>
                </a:solidFill>
                <a:latin typeface="Arial Rounded MT Bold" pitchFamily="34" charset="0"/>
              </a:rPr>
              <a:t>Manhattan down town New York City in America killing 2745 people causing 3 billion in damages. </a:t>
            </a:r>
            <a:r>
              <a:rPr lang="en-US" sz="2000" b="1" dirty="0">
                <a:solidFill>
                  <a:schemeClr val="tx1"/>
                </a:solidFill>
                <a:latin typeface="Arial Rounded MT Bold" pitchFamily="34" charset="0"/>
              </a:rPr>
              <a:t>This led to the invasion of Iraq under President George </a:t>
            </a:r>
            <a:r>
              <a:rPr lang="en-US" sz="2000" b="1" dirty="0" smtClean="0">
                <a:solidFill>
                  <a:schemeClr val="tx1"/>
                </a:solidFill>
                <a:latin typeface="Arial Rounded MT Bold" pitchFamily="34" charset="0"/>
              </a:rPr>
              <a:t>W Bush, the invasion </a:t>
            </a:r>
            <a:r>
              <a:rPr lang="en-US" sz="2000" b="1" dirty="0">
                <a:solidFill>
                  <a:schemeClr val="tx1"/>
                </a:solidFill>
                <a:latin typeface="Arial Rounded MT Bold" pitchFamily="34" charset="0"/>
              </a:rPr>
              <a:t>started March 20</a:t>
            </a:r>
            <a:r>
              <a:rPr lang="en-US" sz="2000" b="1" baseline="30000" dirty="0">
                <a:solidFill>
                  <a:schemeClr val="tx1"/>
                </a:solidFill>
                <a:latin typeface="Arial Rounded MT Bold" pitchFamily="34" charset="0"/>
              </a:rPr>
              <a:t>th</a:t>
            </a:r>
            <a:r>
              <a:rPr lang="en-US" sz="2000" b="1" dirty="0">
                <a:solidFill>
                  <a:schemeClr val="tx1"/>
                </a:solidFill>
                <a:latin typeface="Arial Rounded MT Bold" pitchFamily="34" charset="0"/>
              </a:rPr>
              <a:t> 2003 with </a:t>
            </a:r>
            <a:r>
              <a:rPr lang="en-US" sz="2000" b="1" dirty="0" smtClean="0">
                <a:solidFill>
                  <a:schemeClr val="tx1"/>
                </a:solidFill>
                <a:latin typeface="Arial Rounded MT Bold" pitchFamily="34" charset="0"/>
              </a:rPr>
              <a:t>UN coalition </a:t>
            </a:r>
            <a:r>
              <a:rPr lang="en-US" sz="2000" b="1" dirty="0">
                <a:solidFill>
                  <a:schemeClr val="tx1"/>
                </a:solidFill>
                <a:latin typeface="Arial Rounded MT Bold" pitchFamily="34" charset="0"/>
              </a:rPr>
              <a:t>forces </a:t>
            </a:r>
            <a:r>
              <a:rPr lang="en-US" sz="2000" b="1" dirty="0" smtClean="0">
                <a:solidFill>
                  <a:schemeClr val="tx1"/>
                </a:solidFill>
                <a:latin typeface="Arial Rounded MT Bold" pitchFamily="34" charset="0"/>
              </a:rPr>
              <a:t>entering Iraq eventually toppling Saddam </a:t>
            </a:r>
            <a:r>
              <a:rPr lang="en-US" sz="2000" b="1" dirty="0">
                <a:solidFill>
                  <a:schemeClr val="tx1"/>
                </a:solidFill>
                <a:latin typeface="Arial Rounded MT Bold" pitchFamily="34" charset="0"/>
              </a:rPr>
              <a:t>Hussein.  </a:t>
            </a:r>
            <a:r>
              <a:rPr lang="en-US" sz="2000" b="1" dirty="0" smtClean="0">
                <a:solidFill>
                  <a:schemeClr val="tx1"/>
                </a:solidFill>
                <a:latin typeface="Arial Rounded MT Bold" pitchFamily="34" charset="0"/>
              </a:rPr>
              <a:t> </a:t>
            </a:r>
            <a:r>
              <a:rPr lang="en-US" sz="1400" b="1" dirty="0" smtClean="0">
                <a:solidFill>
                  <a:schemeClr val="tx1"/>
                </a:solidFill>
                <a:latin typeface="Arial Rounded MT Bold" pitchFamily="34" charset="0"/>
              </a:rPr>
              <a:t>(Video  of invasion)</a:t>
            </a:r>
          </a:p>
          <a:p>
            <a:pPr algn="l"/>
            <a:endParaRPr lang="en-US" sz="2000" dirty="0">
              <a:solidFill>
                <a:schemeClr val="bg1"/>
              </a:solidFill>
              <a:latin typeface="Arial Rounded MT Bold" pitchFamily="34" charset="0"/>
            </a:endParaRPr>
          </a:p>
          <a:p>
            <a:pPr algn="l"/>
            <a:endParaRPr lang="en-AU" sz="4000" b="1" dirty="0">
              <a:solidFill>
                <a:schemeClr val="bg1"/>
              </a:solidFill>
              <a:latin typeface="Arial Rounded MT Bold" pitchFamily="34" charset="0"/>
            </a:endParaRPr>
          </a:p>
          <a:p>
            <a:pPr algn="l"/>
            <a:endParaRPr lang="en-US" sz="4000" b="1" dirty="0" smtClean="0">
              <a:solidFill>
                <a:schemeClr val="bg1"/>
              </a:solidFill>
              <a:latin typeface="Arial Rounded MT Bold" pitchFamily="34" charset="0"/>
            </a:endParaRPr>
          </a:p>
          <a:p>
            <a:pPr algn="l"/>
            <a:endParaRPr lang="en-US" sz="4000" b="1" dirty="0" smtClean="0">
              <a:solidFill>
                <a:schemeClr val="bg1"/>
              </a:solidFill>
              <a:latin typeface="Arial Rounded MT Bold" pitchFamily="34" charset="0"/>
            </a:endParaRPr>
          </a:p>
          <a:p>
            <a:endParaRPr lang="en-US" dirty="0"/>
          </a:p>
        </p:txBody>
      </p:sp>
      <p:pic>
        <p:nvPicPr>
          <p:cNvPr id="4" name="The War On Iraq The US Assault (2).avi">
            <a:hlinkClick r:id="" action="ppaction://media"/>
          </p:cNvPr>
          <p:cNvPicPr>
            <a:picLocks noRot="1" noChangeAspect="1"/>
          </p:cNvPicPr>
          <p:nvPr>
            <a:videoFile r:link="rId1"/>
          </p:nvPr>
        </p:nvPicPr>
        <p:blipFill>
          <a:blip r:embed="rId5" cstate="print"/>
          <a:stretch>
            <a:fillRect/>
          </a:stretch>
        </p:blipFill>
        <p:spPr>
          <a:xfrm>
            <a:off x="-3214742" y="0"/>
            <a:ext cx="2928958" cy="1747096"/>
          </a:xfrm>
          <a:prstGeom prst="rect">
            <a:avLst/>
          </a:prstGeom>
        </p:spPr>
      </p:pic>
      <p:pic>
        <p:nvPicPr>
          <p:cNvPr id="5" name="iraq invasion by the u.s..avi">
            <a:hlinkClick r:id="" action="ppaction://media"/>
          </p:cNvPr>
          <p:cNvPicPr>
            <a:picLocks noRot="1" noChangeAspect="1"/>
          </p:cNvPicPr>
          <p:nvPr>
            <a:videoFile r:link="rId2"/>
          </p:nvPr>
        </p:nvPicPr>
        <p:blipFill>
          <a:blip r:embed="rId6" cstate="print"/>
          <a:stretch>
            <a:fillRect/>
          </a:stretch>
        </p:blipFill>
        <p:spPr>
          <a:xfrm>
            <a:off x="-3214742" y="2071678"/>
            <a:ext cx="2928958" cy="1779249"/>
          </a:xfrm>
          <a:prstGeom prst="rect">
            <a:avLst/>
          </a:prstGeom>
        </p:spPr>
      </p:pic>
    </p:spTree>
  </p:cSld>
  <p:clrMapOvr>
    <a:masterClrMapping/>
  </p:clrMapOvr>
  <p:transition>
    <p:plus/>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1472" y="214290"/>
            <a:ext cx="8143932" cy="6643710"/>
          </a:xfrm>
        </p:spPr>
        <p:txBody>
          <a:bodyPr>
            <a:normAutofit/>
          </a:bodyPr>
          <a:lstStyle/>
          <a:p>
            <a:pPr algn="l"/>
            <a:endParaRPr lang="en-US" sz="2400" b="1" dirty="0" smtClean="0">
              <a:solidFill>
                <a:schemeClr val="tx1"/>
              </a:solidFill>
              <a:latin typeface="Arial Rounded MT Bold" pitchFamily="34" charset="0"/>
            </a:endParaRPr>
          </a:p>
          <a:p>
            <a:pPr algn="l"/>
            <a:r>
              <a:rPr lang="en-US" sz="2400" b="1" dirty="0" smtClean="0">
                <a:latin typeface="Arial Rounded MT Bold" pitchFamily="34" charset="0"/>
              </a:rPr>
              <a:t>The initial invasion lasted 2 months until victory was declared over the  central city of Bagdad , it took months longer for the rest of the cities outer suburbs with strong resistance. </a:t>
            </a:r>
            <a:r>
              <a:rPr lang="en-US" sz="2400" b="1" dirty="0" smtClean="0">
                <a:solidFill>
                  <a:schemeClr val="tx1"/>
                </a:solidFill>
                <a:latin typeface="Arial Rounded MT Bold" pitchFamily="34" charset="0"/>
              </a:rPr>
              <a:t>After the Bagdad victory in 2003 Saddam Hussein went on the run he hid from US forces for months. No one new where he was they searched every where for him. </a:t>
            </a:r>
            <a:endParaRPr lang="en-US" b="1" dirty="0" smtClean="0">
              <a:solidFill>
                <a:schemeClr val="tx1"/>
              </a:solidFill>
              <a:latin typeface="Arial Rounded MT Bold" pitchFamily="34" charset="0"/>
            </a:endParaRPr>
          </a:p>
          <a:p>
            <a:pPr algn="l"/>
            <a:endParaRPr lang="en-US" dirty="0"/>
          </a:p>
        </p:txBody>
      </p:sp>
    </p:spTree>
  </p:cSld>
  <p:clrMapOvr>
    <a:masterClrMapping/>
  </p:clrMapOvr>
  <p:transition>
    <p:checke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57232"/>
            <a:ext cx="7772400" cy="1500198"/>
          </a:xfrm>
        </p:spPr>
        <p:txBody>
          <a:bodyPr>
            <a:normAutofit fontScale="90000"/>
          </a:bodyPr>
          <a:lstStyle/>
          <a:p>
            <a:pPr algn="l"/>
            <a:r>
              <a:rPr lang="en-US" sz="2200" b="1" dirty="0">
                <a:solidFill>
                  <a:srgbClr val="FFFF00"/>
                </a:solidFill>
                <a:latin typeface="Arial Rounded MT Bold" pitchFamily="34" charset="0"/>
              </a:rPr>
              <a:t>And I saw a star fallen from heaven to the earth. </a:t>
            </a:r>
            <a:r>
              <a:rPr lang="en-US" sz="2200" b="1" dirty="0" smtClean="0">
                <a:solidFill>
                  <a:srgbClr val="FFFF00"/>
                </a:solidFill>
                <a:latin typeface="Arial Rounded MT Bold" pitchFamily="34" charset="0"/>
              </a:rPr>
              <a:t>To </a:t>
            </a:r>
            <a:r>
              <a:rPr lang="en-US" sz="2200" b="1" dirty="0">
                <a:solidFill>
                  <a:srgbClr val="FFFF00"/>
                </a:solidFill>
                <a:latin typeface="Arial Rounded MT Bold" pitchFamily="34" charset="0"/>
              </a:rPr>
              <a:t>him was given the key to the bottomless pit. </a:t>
            </a:r>
            <a:r>
              <a:rPr lang="en-US" sz="2200" b="1" baseline="30000" dirty="0">
                <a:solidFill>
                  <a:srgbClr val="FFFF00"/>
                </a:solidFill>
                <a:latin typeface="Arial Rounded MT Bold" pitchFamily="34" charset="0"/>
              </a:rPr>
              <a:t>2 </a:t>
            </a:r>
            <a:r>
              <a:rPr lang="en-US" sz="2200" b="1" dirty="0">
                <a:solidFill>
                  <a:srgbClr val="FFFF00"/>
                </a:solidFill>
                <a:latin typeface="Arial Rounded MT Bold" pitchFamily="34" charset="0"/>
              </a:rPr>
              <a:t>And he opened the bottomless pit, and smoke arose out of the pit like the smoke of a great furnace</a:t>
            </a:r>
            <a:r>
              <a:rPr lang="en-US" sz="2200" b="1" dirty="0" smtClean="0">
                <a:solidFill>
                  <a:srgbClr val="FFFF00"/>
                </a:solidFill>
                <a:latin typeface="Arial Rounded MT Bold" pitchFamily="34" charset="0"/>
              </a:rPr>
              <a:t>.</a:t>
            </a:r>
            <a:r>
              <a:rPr lang="en-US" sz="2700" b="1" dirty="0" smtClean="0">
                <a:solidFill>
                  <a:srgbClr val="FFFF00"/>
                </a:solidFill>
                <a:latin typeface="Arial Rounded MT Bold" pitchFamily="34" charset="0"/>
              </a:rPr>
              <a:t/>
            </a:r>
            <a:br>
              <a:rPr lang="en-US" sz="2700" b="1" dirty="0" smtClean="0">
                <a:solidFill>
                  <a:srgbClr val="FFFF00"/>
                </a:solidFill>
                <a:latin typeface="Arial Rounded MT Bold" pitchFamily="34" charset="0"/>
              </a:rPr>
            </a:br>
            <a:endParaRPr lang="en-US" sz="2800" dirty="0">
              <a:solidFill>
                <a:srgbClr val="FFFF00"/>
              </a:solidFill>
              <a:latin typeface="Arial Rounded MT Bold" pitchFamily="34" charset="0"/>
            </a:endParaRPr>
          </a:p>
        </p:txBody>
      </p:sp>
      <p:sp>
        <p:nvSpPr>
          <p:cNvPr id="3" name="Subtitle 2"/>
          <p:cNvSpPr>
            <a:spLocks noGrp="1"/>
          </p:cNvSpPr>
          <p:nvPr>
            <p:ph type="subTitle" idx="1"/>
          </p:nvPr>
        </p:nvSpPr>
        <p:spPr>
          <a:xfrm>
            <a:off x="571472" y="2428868"/>
            <a:ext cx="8001056" cy="3929090"/>
          </a:xfrm>
        </p:spPr>
        <p:txBody>
          <a:bodyPr>
            <a:normAutofit fontScale="85000" lnSpcReduction="10000"/>
          </a:bodyPr>
          <a:lstStyle/>
          <a:p>
            <a:pPr algn="l"/>
            <a:r>
              <a:rPr lang="en-US" sz="2400" b="1" dirty="0" smtClean="0">
                <a:solidFill>
                  <a:srgbClr val="FFFF00"/>
                </a:solidFill>
                <a:latin typeface="Arial Rounded MT Bold" pitchFamily="34" charset="0"/>
              </a:rPr>
              <a:t>“The wise will shine like stars forever” </a:t>
            </a:r>
            <a:r>
              <a:rPr lang="en-US" sz="2400" b="1" dirty="0" smtClean="0">
                <a:latin typeface="Arial Rounded MT Bold" pitchFamily="34" charset="0"/>
              </a:rPr>
              <a:t>people can be referred to as stars in scripture Dan 12:3  also as angels Rev 12:4 </a:t>
            </a:r>
            <a:r>
              <a:rPr lang="en-US" sz="2400" b="1" dirty="0" smtClean="0">
                <a:solidFill>
                  <a:srgbClr val="FFFF00"/>
                </a:solidFill>
                <a:latin typeface="Arial Rounded MT Bold" pitchFamily="34" charset="0"/>
              </a:rPr>
              <a:t>“a third of the stars fell” </a:t>
            </a:r>
            <a:r>
              <a:rPr lang="en-US" sz="2400" b="1" dirty="0" smtClean="0">
                <a:solidFill>
                  <a:schemeClr val="tx1"/>
                </a:solidFill>
                <a:latin typeface="Arial Rounded MT Bold" pitchFamily="34" charset="0"/>
              </a:rPr>
              <a:t>by the </a:t>
            </a:r>
            <a:r>
              <a:rPr lang="en-US" sz="2400" b="1" dirty="0" smtClean="0">
                <a:solidFill>
                  <a:srgbClr val="FFFF00"/>
                </a:solidFill>
                <a:latin typeface="Arial Rounded MT Bold" pitchFamily="34" charset="0"/>
              </a:rPr>
              <a:t>“fallen morning star Lucifer “</a:t>
            </a:r>
            <a:r>
              <a:rPr lang="en-US" sz="2400" b="1" dirty="0" smtClean="0">
                <a:solidFill>
                  <a:schemeClr val="tx1"/>
                </a:solidFill>
                <a:latin typeface="Arial Rounded MT Bold" pitchFamily="34" charset="0"/>
              </a:rPr>
              <a:t> Isaiah 14:12. </a:t>
            </a:r>
            <a:r>
              <a:rPr lang="en-US" sz="2400" b="1" dirty="0" smtClean="0">
                <a:latin typeface="Arial Rounded MT Bold" pitchFamily="34" charset="0"/>
              </a:rPr>
              <a:t> </a:t>
            </a:r>
          </a:p>
          <a:p>
            <a:pPr algn="l"/>
            <a:endParaRPr lang="en-US" sz="2400" b="1" dirty="0" smtClean="0">
              <a:latin typeface="Arial Rounded MT Bold" pitchFamily="34" charset="0"/>
            </a:endParaRPr>
          </a:p>
          <a:p>
            <a:pPr algn="l"/>
            <a:r>
              <a:rPr lang="en-US" sz="2400" b="1" dirty="0" smtClean="0">
                <a:latin typeface="Arial Rounded MT Bold" pitchFamily="34" charset="0"/>
              </a:rPr>
              <a:t>For the first time in human history Saddam had set over 700 oil wells on fire in Kuwait in 1991. Then again Saddam again set fire to oil wells in 2003, this time he set 7- </a:t>
            </a:r>
            <a:r>
              <a:rPr lang="en-US" sz="2400" b="1" dirty="0">
                <a:latin typeface="Arial Rounded MT Bold" pitchFamily="34" charset="0"/>
              </a:rPr>
              <a:t>9 major oil </a:t>
            </a:r>
            <a:r>
              <a:rPr lang="en-US" sz="2400" b="1" dirty="0" smtClean="0">
                <a:latin typeface="Arial Rounded MT Bold" pitchFamily="34" charset="0"/>
              </a:rPr>
              <a:t>wells ablaze when coalition forces invaded. Oil </a:t>
            </a:r>
            <a:r>
              <a:rPr lang="en-US" sz="2400" b="1" dirty="0">
                <a:latin typeface="Arial Rounded MT Bold" pitchFamily="34" charset="0"/>
              </a:rPr>
              <a:t>trenches </a:t>
            </a:r>
            <a:r>
              <a:rPr lang="en-US" sz="2400" b="1" dirty="0" smtClean="0">
                <a:latin typeface="Arial Rounded MT Bold" pitchFamily="34" charset="0"/>
              </a:rPr>
              <a:t>were also </a:t>
            </a:r>
            <a:r>
              <a:rPr lang="en-US" sz="2400" b="1" dirty="0">
                <a:latin typeface="Arial Rounded MT Bold" pitchFamily="34" charset="0"/>
              </a:rPr>
              <a:t>filled with oil then set on fire by </a:t>
            </a:r>
            <a:r>
              <a:rPr lang="en-US" sz="2400" b="1" dirty="0" smtClean="0">
                <a:latin typeface="Arial Rounded MT Bold" pitchFamily="34" charset="0"/>
              </a:rPr>
              <a:t>Saddam’s </a:t>
            </a:r>
            <a:r>
              <a:rPr lang="en-US" sz="2400" b="1" dirty="0">
                <a:latin typeface="Arial Rounded MT Bold" pitchFamily="34" charset="0"/>
              </a:rPr>
              <a:t>forces across Iraq </a:t>
            </a:r>
            <a:r>
              <a:rPr lang="en-US" sz="2400" b="1" dirty="0" smtClean="0">
                <a:latin typeface="Arial Rounded MT Bold" pitchFamily="34" charset="0"/>
              </a:rPr>
              <a:t>. Again this was to </a:t>
            </a:r>
            <a:r>
              <a:rPr lang="en-US" sz="2400" b="1" dirty="0">
                <a:latin typeface="Arial Rounded MT Bold" pitchFamily="34" charset="0"/>
              </a:rPr>
              <a:t>block </a:t>
            </a:r>
            <a:r>
              <a:rPr lang="en-US" sz="2400" b="1" dirty="0" smtClean="0">
                <a:latin typeface="Arial Rounded MT Bold" pitchFamily="34" charset="0"/>
              </a:rPr>
              <a:t>US </a:t>
            </a:r>
            <a:r>
              <a:rPr lang="en-US" sz="2400" b="1" dirty="0">
                <a:latin typeface="Arial Rounded MT Bold" pitchFamily="34" charset="0"/>
              </a:rPr>
              <a:t>vision of Iraq’s troops from air strikes by laser guided missiles, </a:t>
            </a:r>
            <a:r>
              <a:rPr lang="en-US" sz="2400" b="1" dirty="0" smtClean="0">
                <a:latin typeface="Arial Rounded MT Bold" pitchFamily="34" charset="0"/>
              </a:rPr>
              <a:t>the </a:t>
            </a:r>
            <a:r>
              <a:rPr lang="en-US" sz="2400" b="1" dirty="0">
                <a:latin typeface="Arial Rounded MT Bold" pitchFamily="34" charset="0"/>
              </a:rPr>
              <a:t>sun </a:t>
            </a:r>
            <a:r>
              <a:rPr lang="en-US" sz="2400" b="1" dirty="0" smtClean="0">
                <a:latin typeface="Arial Rounded MT Bold" pitchFamily="34" charset="0"/>
              </a:rPr>
              <a:t>was also blocked out over </a:t>
            </a:r>
            <a:r>
              <a:rPr lang="en-US" sz="2400" b="1" dirty="0">
                <a:latin typeface="Arial Rounded MT Bold" pitchFamily="34" charset="0"/>
              </a:rPr>
              <a:t>areas of Iraq due to </a:t>
            </a:r>
            <a:r>
              <a:rPr lang="en-US" sz="2400" b="1" dirty="0" smtClean="0">
                <a:latin typeface="Arial Rounded MT Bold" pitchFamily="34" charset="0"/>
              </a:rPr>
              <a:t>the thick smoke. </a:t>
            </a:r>
          </a:p>
          <a:p>
            <a:pPr algn="l"/>
            <a:endParaRPr lang="en-AU" sz="2000" b="1" dirty="0">
              <a:latin typeface="Arial Rounded MT Bold" pitchFamily="34" charset="0"/>
            </a:endParaRPr>
          </a:p>
          <a:p>
            <a:pPr algn="l"/>
            <a:endParaRPr lang="en-US" sz="2000" b="1" dirty="0">
              <a:latin typeface="Arial Rounded MT Bold" pitchFamily="34" charset="0"/>
            </a:endParaRPr>
          </a:p>
        </p:txBody>
      </p:sp>
    </p:spTree>
  </p:cSld>
  <p:clrMapOvr>
    <a:masterClrMapping/>
  </p:clrMapOvr>
  <p:transition>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8605"/>
            <a:ext cx="7772400" cy="5286411"/>
          </a:xfrm>
        </p:spPr>
        <p:txBody>
          <a:bodyPr>
            <a:noAutofit/>
          </a:bodyPr>
          <a:lstStyle/>
          <a:p>
            <a:pPr algn="l"/>
            <a:r>
              <a:rPr lang="en-US" sz="2000" b="1" dirty="0" smtClean="0">
                <a:solidFill>
                  <a:srgbClr val="FFFF00"/>
                </a:solidFill>
                <a:latin typeface="Arial Rounded MT Bold" pitchFamily="34" charset="0"/>
              </a:rPr>
              <a:t>So the sun and the air were darkened because of the smoke of the pit. </a:t>
            </a:r>
            <a:r>
              <a:rPr lang="en-US" sz="2000" b="1" dirty="0" smtClean="0">
                <a:latin typeface="Arial Rounded MT Bold" pitchFamily="34" charset="0"/>
              </a:rPr>
              <a:t>it has been estimated thousands of locals died of smoke poisoning to their lungs from these oil fires and health issues from ground pollution. According to reports up to 32% of the local population from the 1991 oil fires have suffered ongoing health related problems such as headaches, fatigue, lung cancer and respiratory complaints . </a:t>
            </a:r>
            <a:br>
              <a:rPr lang="en-US" sz="2000" b="1" dirty="0" smtClean="0">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The 2003 fires released more of the same pollution into the atmosphere. Yet the US scientific research on its own troops indicate no long term effects to oil fire smoke possibly due to them leaving the region. </a:t>
            </a:r>
            <a:r>
              <a:rPr lang="en-US" sz="2800" b="1" dirty="0" smtClean="0">
                <a:solidFill>
                  <a:srgbClr val="FFFF00"/>
                </a:solidFill>
              </a:rPr>
              <a:t/>
            </a:r>
            <a:br>
              <a:rPr lang="en-US" sz="2800" b="1" dirty="0" smtClean="0">
                <a:solidFill>
                  <a:srgbClr val="FFFF00"/>
                </a:solidFill>
              </a:rPr>
            </a:br>
            <a:endParaRPr lang="en-US" sz="2800" b="1" dirty="0">
              <a:solidFill>
                <a:srgbClr val="FFFF00"/>
              </a:solidFill>
            </a:endParaRPr>
          </a:p>
        </p:txBody>
      </p:sp>
    </p:spTree>
  </p:cSld>
  <p:clrMapOvr>
    <a:masterClrMapping/>
  </p:clrMapOvr>
  <p:transition>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5794"/>
          </a:xfrm>
        </p:spPr>
        <p:txBody>
          <a:bodyPr>
            <a:normAutofit/>
          </a:bodyPr>
          <a:lstStyle/>
          <a:p>
            <a:r>
              <a:rPr lang="en-AU" sz="3600" dirty="0" smtClean="0">
                <a:latin typeface="Arial Rounded MT Bold" pitchFamily="34" charset="0"/>
              </a:rPr>
              <a:t>Oil trench on fire </a:t>
            </a:r>
            <a:endParaRPr lang="en-US" sz="3600" dirty="0">
              <a:latin typeface="Arial Rounded MT Bold" pitchFamily="34" charset="0"/>
            </a:endParaRPr>
          </a:p>
        </p:txBody>
      </p:sp>
      <p:pic>
        <p:nvPicPr>
          <p:cNvPr id="3" name="Picture 2" descr="http://static.ddmcdn.com/gif/cur-peter-menzel-pictures-5.jpg"/>
          <p:cNvPicPr/>
          <p:nvPr/>
        </p:nvPicPr>
        <p:blipFill>
          <a:blip r:embed="rId2" cstate="print"/>
          <a:srcRect/>
          <a:stretch>
            <a:fillRect/>
          </a:stretch>
        </p:blipFill>
        <p:spPr bwMode="auto">
          <a:xfrm>
            <a:off x="0" y="642918"/>
            <a:ext cx="9144000" cy="6215082"/>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ttp://static.ddmcdn.com/gif/cur-peter-menzel-pictures-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467544" y="332657"/>
            <a:ext cx="8208912" cy="6124754"/>
          </a:xfrm>
          <a:prstGeom prst="rect">
            <a:avLst/>
          </a:prstGeom>
        </p:spPr>
        <p:txBody>
          <a:bodyPr wrap="square">
            <a:spAutoFit/>
          </a:bodyPr>
          <a:lstStyle/>
          <a:p>
            <a:endParaRPr lang="en-US" sz="2100" b="1" dirty="0" smtClean="0">
              <a:solidFill>
                <a:srgbClr val="FFFF00"/>
              </a:solidFill>
              <a:latin typeface="Arial Rounded MT Bold" pitchFamily="34" charset="0"/>
            </a:endParaRPr>
          </a:p>
          <a:p>
            <a:r>
              <a:rPr lang="en-US" sz="2100" b="1" baseline="30000" dirty="0" smtClean="0">
                <a:solidFill>
                  <a:srgbClr val="FFFF00"/>
                </a:solidFill>
                <a:latin typeface="Arial Rounded MT Bold" pitchFamily="34" charset="0"/>
              </a:rPr>
              <a:t>3 </a:t>
            </a:r>
            <a:r>
              <a:rPr lang="en-US" sz="2100" b="1" dirty="0" smtClean="0">
                <a:solidFill>
                  <a:srgbClr val="FFFF00"/>
                </a:solidFill>
                <a:latin typeface="Arial Rounded MT Bold" pitchFamily="34" charset="0"/>
              </a:rPr>
              <a:t>Then out of the smoke locusts came upon the earth. And to them was given power, as the scorpions of the earth have power. </a:t>
            </a:r>
            <a:r>
              <a:rPr lang="en-US" sz="2100" b="1" baseline="30000" dirty="0" smtClean="0">
                <a:solidFill>
                  <a:srgbClr val="FFFF00"/>
                </a:solidFill>
                <a:latin typeface="Arial Rounded MT Bold" pitchFamily="34" charset="0"/>
              </a:rPr>
              <a:t>4  </a:t>
            </a:r>
            <a:r>
              <a:rPr lang="en-US" sz="2100" b="1" dirty="0" smtClean="0">
                <a:solidFill>
                  <a:srgbClr val="FFFF00"/>
                </a:solidFill>
                <a:latin typeface="Arial Rounded MT Bold" pitchFamily="34" charset="0"/>
              </a:rPr>
              <a:t>They were commanded not to harm the grass of the earth, or any green thing, or any tree, but only those men who do not have the seal of God on their foreheads. </a:t>
            </a:r>
            <a:r>
              <a:rPr lang="en-US" sz="2100" b="1" baseline="30000" dirty="0" smtClean="0">
                <a:solidFill>
                  <a:srgbClr val="FFFF00"/>
                </a:solidFill>
                <a:latin typeface="Arial Rounded MT Bold" pitchFamily="34" charset="0"/>
              </a:rPr>
              <a:t>5 </a:t>
            </a:r>
            <a:r>
              <a:rPr lang="en-US" sz="2100" b="1" dirty="0" smtClean="0">
                <a:solidFill>
                  <a:srgbClr val="FFFF00"/>
                </a:solidFill>
                <a:latin typeface="Arial Rounded MT Bold" pitchFamily="34" charset="0"/>
              </a:rPr>
              <a:t>And they were not given authority to kill them, but to torment them for five months. Their torment was like the torment of a scorpion when it strikes a man.</a:t>
            </a:r>
            <a:endParaRPr lang="en-US" sz="2100" b="1" baseline="30000" dirty="0" smtClean="0">
              <a:solidFill>
                <a:srgbClr val="FFFF00"/>
              </a:solidFill>
              <a:latin typeface="Arial Rounded MT Bold" pitchFamily="34" charset="0"/>
            </a:endParaRPr>
          </a:p>
          <a:p>
            <a:endParaRPr lang="en-US" sz="2100" b="1" baseline="30000" dirty="0" smtClean="0">
              <a:solidFill>
                <a:srgbClr val="FFFF00"/>
              </a:solidFill>
              <a:latin typeface="Arial Rounded MT Bold" pitchFamily="34" charset="0"/>
            </a:endParaRPr>
          </a:p>
          <a:p>
            <a:r>
              <a:rPr lang="en-US" sz="2100" b="1" dirty="0" smtClean="0">
                <a:solidFill>
                  <a:srgbClr val="FFFF00"/>
                </a:solidFill>
                <a:latin typeface="Arial Rounded MT Bold" pitchFamily="34" charset="0"/>
              </a:rPr>
              <a:t>7 The shape of the locusts was like horses prepared for battle. On their heads were crowns of something like gold, and their faces were like the faces of men. </a:t>
            </a:r>
            <a:r>
              <a:rPr lang="en-US" sz="2100" b="1" baseline="30000" dirty="0" smtClean="0">
                <a:solidFill>
                  <a:srgbClr val="FFFF00"/>
                </a:solidFill>
                <a:latin typeface="Arial Rounded MT Bold" pitchFamily="34" charset="0"/>
              </a:rPr>
              <a:t>8 </a:t>
            </a:r>
            <a:r>
              <a:rPr lang="en-US" sz="2100" b="1" dirty="0" smtClean="0">
                <a:solidFill>
                  <a:srgbClr val="FFFF00"/>
                </a:solidFill>
                <a:latin typeface="Arial Rounded MT Bold" pitchFamily="34" charset="0"/>
              </a:rPr>
              <a:t>They had hair like women’s hair, and their teeth were like lions’ teeth. </a:t>
            </a:r>
            <a:r>
              <a:rPr lang="en-US" sz="2100" b="1" baseline="30000" dirty="0" smtClean="0">
                <a:solidFill>
                  <a:srgbClr val="FFFF00"/>
                </a:solidFill>
                <a:latin typeface="Arial Rounded MT Bold" pitchFamily="34" charset="0"/>
              </a:rPr>
              <a:t>9 </a:t>
            </a:r>
            <a:r>
              <a:rPr lang="en-US" sz="2100" b="1" dirty="0" smtClean="0">
                <a:solidFill>
                  <a:srgbClr val="FFFF00"/>
                </a:solidFill>
                <a:latin typeface="Arial Rounded MT Bold" pitchFamily="34" charset="0"/>
              </a:rPr>
              <a:t>And they had breastplates like breastplates of iron, and the sound of their wings was like the sound of chariots with many horses running into battle. </a:t>
            </a:r>
            <a:r>
              <a:rPr lang="en-US" sz="2100" b="1" baseline="30000" dirty="0" smtClean="0">
                <a:solidFill>
                  <a:srgbClr val="FFFF00"/>
                </a:solidFill>
                <a:latin typeface="Arial Rounded MT Bold" pitchFamily="34" charset="0"/>
              </a:rPr>
              <a:t>10 </a:t>
            </a:r>
            <a:r>
              <a:rPr lang="en-US" sz="2100" b="1" dirty="0" smtClean="0">
                <a:solidFill>
                  <a:srgbClr val="FFFF00"/>
                </a:solidFill>
                <a:latin typeface="Arial Rounded MT Bold" pitchFamily="34" charset="0"/>
              </a:rPr>
              <a:t>They had tails like scorpions, and there were stings in their tails. Their power was to hurt men five months. </a:t>
            </a:r>
            <a:endParaRPr lang="en-US" sz="2100" dirty="0">
              <a:solidFill>
                <a:srgbClr val="FFFF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1191</TotalTime>
  <Words>1366</Words>
  <Application>Microsoft Office PowerPoint</Application>
  <PresentationFormat>On-screen Show (4:3)</PresentationFormat>
  <Paragraphs>45</Paragraphs>
  <Slides>28</Slides>
  <Notes>1</Notes>
  <HiddenSlides>0</HiddenSlides>
  <MMClips>5</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Slide 2</vt:lpstr>
      <vt:lpstr>The Fifth Trumpet Rev 9:1-11</vt:lpstr>
      <vt:lpstr>  Breakdown historically of the 5th Trumpet fulfillment:  </vt:lpstr>
      <vt:lpstr>Slide 5</vt:lpstr>
      <vt:lpstr>And I saw a star fallen from heaven to the earth. To him was given the key to the bottomless pit. 2 And he opened the bottomless pit, and smoke arose out of the pit like the smoke of a great furnace. </vt:lpstr>
      <vt:lpstr>So the sun and the air were darkened because of the smoke of the pit. it has been estimated thousands of locals died of smoke poisoning to their lungs from these oil fires and health issues from ground pollution. According to reports up to 32% of the local population from the 1991 oil fires have suffered ongoing health related problems such as headaches, fatigue, lung cancer and respiratory complaints .   The 2003 fires released more of the same pollution into the atmosphere. Yet the US scientific research on its own troops indicate no long term effects to oil fire smoke possibly due to them leaving the region.  </vt:lpstr>
      <vt:lpstr>Oil trench on fire </vt:lpstr>
      <vt:lpstr>Slide 9</vt:lpstr>
      <vt:lpstr>             </vt:lpstr>
      <vt:lpstr>Slide 11</vt:lpstr>
      <vt:lpstr>                   </vt:lpstr>
      <vt:lpstr>Slide 13</vt:lpstr>
      <vt:lpstr>3 Then out of the smoke locusts came upon the earth And to them was given power, as the scorpions of the earth have power. John the revelator was seeing modern war technology in visions 2000 years ago. This was many apache helicopters flying through oil well smoke all over Bagdad firing missiles along with other US military vehicles used in this war. The helicopters looked like locusts with stings.  (sound Video) </vt:lpstr>
      <vt:lpstr>4 They were commanded not to harm the grass of the earth, or any green thing, or any tree, but only those men who do not have the “seal of God” on their foreheads. the unsaved of Iraq many are Muslims 5 And they were not given authority to kill them, but to torment them for five months. Their torment was like the torment of a scorpion when it strikes a man. 6 In those days men will seek death and will not find it due to the upheaval of war; 7 The shape of the locusts was like horses prepared for battle.  </vt:lpstr>
      <vt:lpstr>On their heads were crowns of something like gold, and their faces were like the faces of men. Pilots flying the apache helicopters with helmets on 8 They had hair like women’s hair, and their teeth were like lions’ teeth. some of the helicopters used had actual teeth painted on the front. This is what John the revelator was seeing in future visions. The Apache helicopters looked like locusts with the radar portals as eyes. </vt:lpstr>
      <vt:lpstr>9 And they had breastplates like breastplates of iron, helicopters are made of steel plate; and the sound of their wings was like the sound of chariots The helicopter thud thud thud noise of the rotors, like many horses running into battle many helicopters were used in the Iraq war.   </vt:lpstr>
      <vt:lpstr>10 They had tails like scorpions rear rotor blades and there were stings in their tails: missiles and machine guns their power was to hurt men five months the AH-64 Apache helicopters had Hell Fire missiles and M230 chain machine guns mounted on them.   From 2003  to 2011 the Iraq war killed 500 thousand Iraqis, the war  debt cost was 4 trillion with interest  it will exceed 6 trillion US dollars over the next 4 decades.  The war displaced 4.3 million Iraqis. Both Britain and the US with George W Bush lied about  reasons for war  with Iraq of “weapons of mass destruction” in Iraq this lie was proven true none were found.   British reporter Katharine Gun in 2003 leaked a top secret memo to the press concerning illegal activities by the US National Security Agency within the UN and its push for the invasion of Iraq. Bush said going to war in Iraq was Gods will he had heard from God (God of lies).  Iraq had never attacked America  American by UN standards it was an illegal war.</vt:lpstr>
      <vt:lpstr>On March 3rd 2003 : A dream came prior to the Iraq invasion by the USA. I saw a gold box at the feet of God for “priority prayer” for the world including Muslim nations. God prompted me to ask Him for souls I said “Lord I don’t know how many to ask for can You tell me the number?”. He then said “ask Me for 3 billion souls” (Rev 14:14-16 harvest to come). In Gods treasure box were His riches I saw gem stones silver and gold representing people and nations.  I was then awoken at 3.33 am and prayed in His presence for mercy and grace upon the nations for the coming war and shaking of the world (5th trumpet war). That bloodshed and loss of life would be kept to a minimum. To see Babylon fall spiritually, to see Muslim strongholds crumble to allow salvation to flow for His harvest  to come.</vt:lpstr>
      <vt:lpstr>Then another dream came early in March of 2003: A dream came of President George W Bush just prior to the Iraq war invasion of March 20th 2003. In this dream I was in a kitchen with George W Bush he had in his hand a jar with a caterpillar in it he was about to take off the lid to let the caterpillar out. I said to him: “do you know that if you let that caterpillar out you will cause a release of destruction beyond belief to begin?” George Bush just smiled at me and undid the jar lid he didn’t care then out crawled the caterpillar.   The caterpillar is symbolic of destruction like the locust that eats and destroys everything Joel 1:4.  </vt:lpstr>
      <vt:lpstr>11And they had a king over them  whose name in Hebrew is Abaddon, but in Greek he has the name Apollyon Saddam Hussein was leader of  Iraq  for 24 years from 1979 - 2003 , an atheist non Muslim, he favored Sunni Muslims . Saddam is the  “destroyer” of the 5th Trumpet , Saddam was called the butcher of Bagdad , he invaded  Kuwait and Iran. In scripture  Abaddon a Hebrew word means “Destroyer”. The term Apollyon in Greek means  “A Destroyer”. In Arabic Saddam means “The Destroyer” he was named Hussein at birth . Prior to taking power in Iraq in 1979 he took on the name Saddam Calling himself Saddam Hussein meaning “Hussein the destroyer”.  Saddam murdered 2.5 million Iraq citizens during his rule through torture and execution .</vt:lpstr>
      <vt:lpstr>Slide 22</vt:lpstr>
      <vt:lpstr> From March 2003 there were continual ongoing battles with Saddam’s ex army members joining resistance groups now known as terrorist groups. Saddam had a one million man army. You had suicide bombings of the Jordanian Embassy in Baghdad on August 7th 2003 , then the United Nations headquarters in Baghdad on August 20th 2003. Dec 16th 2008 President George W Bush signed the ”US - Iraqi status of forces agreement” a troop withdrawal agreement with the Iraq Prime minister  to with draw all US troops by 2011. Two shoes were thrown at bush at the announcement on live TV by an Iraqi  journalist as an insult in protest to what the US imperialist Bush had done to Iraq killing hundreds of thousands.  So 8 years on from 2003  coalition forces were finally with drawn from Iraq in 2011 under President Obama.  (Video)  George W Bush in 2007 warned about withdrawing US troops from Iraq that it would create a terrorist vacuum in the region of mass destruction  he knew this yet he signed  the agreement  in 2008 ready to with draw the troops . (Video) The 2011 withdrawal created an environment  for new terrorist backed groups to rise up such as the  unemployed 2003 Saddam Iraqi forces who had joined Al-Qaeda in Syria and Iraq. Then from this group Isis was formed the new Sunni Muslim terror group in the region. There was continual ongoing terrorist resistance and bombings in Iraq  up to 2013 dozens of bombs went off in Baghdad I killing many.  </vt:lpstr>
      <vt:lpstr>Prior to his 1979  leadership of Iran Saddam was already a powerful  military and political influence in Iraq he had plans to rebuild the  ancient city of Babylon. Saddam’s workers began reconstructing a 600 room palace of King Nebuchadnezzar II in 1982 right on top of the ancient ruins, photo from 2003. The remains of ancient Babylon are 55 miles south of Bagdad. Babylon was the first empire of Nebuchadnezzar's stature from  612 B.C  – 539 B.C.  Saddam said “Babylon’s great palaces would rise from the dust” but God said it would never be rebuilt .</vt:lpstr>
      <vt:lpstr>The Lord had prophesied  that the  “Babylonian city would never be rebuilt again”. This prophecy was  fulfilled gradually between the  2nd  and 7th  century B.C (Islam) a slow destruction by various people groups until the 20th century when Saddam tried to resurrect the Babylonian city as his own. The original  destruction of Babylon prophecy is found in Jeremiah 51:11 and  60-64 at the demise of King Nebuchadnezzar.   Jeremiah 51:11  The LORD has raised up the spirit of the kings (Persians Cyrus 11 defeated Babylon in 539 B.C) of the Medes. For His plan is against Babylon to destroy it, Because it is the vengeance of the LORD, The vengeance for His temple (Babylon destroyed his Temple in 586 B.C in Jerusalem built by King Solomon).    Jeremiah 51:61-64  61 And Jeremiah said to Seraiah, “When you arrive in Babylon and see it, and read all these words, 62 then you shall say, ‘O Lord, You have spoken against this place to cut it off, so that none shall remain in it, neither man nor beast, but it shall be desolate forever.’ 63 Now it shall be, when you have finished reading this book, that you shall tie a stone to it and throw it out into the Euphrates. 64 Then you shall say, ‘Thus Babylon shall sink and not rise from the catastrophe that I will bring upon her ”. (NKJV) </vt:lpstr>
      <vt:lpstr>Saddam Hussein, was stopped in his rebuild of the city of Babylon when the allied armies invaded in 2003 . This part of the wall is known as "The Ishtar Gate."</vt:lpstr>
      <vt:lpstr>12 One woe is past. Behold, still two more woes are coming after these things. (NKJV)  This is the  first of three woes to come leading us to the return of Jesus “the third woe”  at His return. </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Fifth Trumpet Rev 9:1-11</dc:title>
  <dc:creator>Brian Thompson</dc:creator>
  <cp:lastModifiedBy>Owner</cp:lastModifiedBy>
  <cp:revision>156</cp:revision>
  <dcterms:created xsi:type="dcterms:W3CDTF">2019-07-18T22:46:27Z</dcterms:created>
  <dcterms:modified xsi:type="dcterms:W3CDTF">2021-01-24T08:57:42Z</dcterms:modified>
</cp:coreProperties>
</file>