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75" r:id="rId2"/>
    <p:sldId id="276" r:id="rId3"/>
    <p:sldId id="256" r:id="rId4"/>
    <p:sldId id="257" r:id="rId5"/>
    <p:sldId id="259" r:id="rId6"/>
    <p:sldId id="263" r:id="rId7"/>
    <p:sldId id="272" r:id="rId8"/>
    <p:sldId id="261" r:id="rId9"/>
    <p:sldId id="267" r:id="rId10"/>
    <p:sldId id="262" r:id="rId11"/>
    <p:sldId id="258" r:id="rId12"/>
    <p:sldId id="268" r:id="rId13"/>
    <p:sldId id="264" r:id="rId14"/>
    <p:sldId id="270" r:id="rId15"/>
    <p:sldId id="271" r:id="rId16"/>
    <p:sldId id="265" r:id="rId17"/>
    <p:sldId id="266" r:id="rId18"/>
    <p:sldId id="273" r:id="rId19"/>
    <p:sldId id="274"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88" autoAdjust="0"/>
    <p:restoredTop sz="94624" autoAdjust="0"/>
  </p:normalViewPr>
  <p:slideViewPr>
    <p:cSldViewPr>
      <p:cViewPr>
        <p:scale>
          <a:sx n="60" d="100"/>
          <a:sy n="60" d="100"/>
        </p:scale>
        <p:origin x="-1572" y="-19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0706C3-DCA9-47A9-8D8E-89A4DF57D044}" type="datetimeFigureOut">
              <a:rPr lang="en-US" smtClean="0"/>
              <a:pPr/>
              <a:t>8/12/2019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EBD262-018D-4A6D-8259-DEAA02F8BE1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9EBD262-018D-4A6D-8259-DEAA02F8BE17}" type="slidenum">
              <a:rPr lang="en-US" smtClean="0"/>
              <a:pPr/>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3EC14E-11CA-49C6-92F7-E98C31418CF8}" type="datetimeFigureOut">
              <a:rPr lang="en-US" smtClean="0"/>
              <a:pPr/>
              <a:t>8/12/2019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B4C0A-2794-4774-B7F0-4CCBC4D7895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3EC14E-11CA-49C6-92F7-E98C31418CF8}" type="datetimeFigureOut">
              <a:rPr lang="en-US" smtClean="0"/>
              <a:pPr/>
              <a:t>8/12/2019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B4C0A-2794-4774-B7F0-4CCBC4D7895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3EC14E-11CA-49C6-92F7-E98C31418CF8}" type="datetimeFigureOut">
              <a:rPr lang="en-US" smtClean="0"/>
              <a:pPr/>
              <a:t>8/12/2019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B4C0A-2794-4774-B7F0-4CCBC4D7895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3EC14E-11CA-49C6-92F7-E98C31418CF8}" type="datetimeFigureOut">
              <a:rPr lang="en-US" smtClean="0"/>
              <a:pPr/>
              <a:t>8/12/2019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B4C0A-2794-4774-B7F0-4CCBC4D7895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3EC14E-11CA-49C6-92F7-E98C31418CF8}" type="datetimeFigureOut">
              <a:rPr lang="en-US" smtClean="0"/>
              <a:pPr/>
              <a:t>8/12/2019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B4C0A-2794-4774-B7F0-4CCBC4D7895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3EC14E-11CA-49C6-92F7-E98C31418CF8}" type="datetimeFigureOut">
              <a:rPr lang="en-US" smtClean="0"/>
              <a:pPr/>
              <a:t>8/12/2019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8B4C0A-2794-4774-B7F0-4CCBC4D7895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3EC14E-11CA-49C6-92F7-E98C31418CF8}" type="datetimeFigureOut">
              <a:rPr lang="en-US" smtClean="0"/>
              <a:pPr/>
              <a:t>8/12/2019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8B4C0A-2794-4774-B7F0-4CCBC4D7895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3EC14E-11CA-49C6-92F7-E98C31418CF8}" type="datetimeFigureOut">
              <a:rPr lang="en-US" smtClean="0"/>
              <a:pPr/>
              <a:t>8/12/2019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8B4C0A-2794-4774-B7F0-4CCBC4D7895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3EC14E-11CA-49C6-92F7-E98C31418CF8}" type="datetimeFigureOut">
              <a:rPr lang="en-US" smtClean="0"/>
              <a:pPr/>
              <a:t>8/12/2019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8B4C0A-2794-4774-B7F0-4CCBC4D7895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3EC14E-11CA-49C6-92F7-E98C31418CF8}" type="datetimeFigureOut">
              <a:rPr lang="en-US" smtClean="0"/>
              <a:pPr/>
              <a:t>8/12/2019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8B4C0A-2794-4774-B7F0-4CCBC4D7895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3EC14E-11CA-49C6-92F7-E98C31418CF8}" type="datetimeFigureOut">
              <a:rPr lang="en-US" smtClean="0"/>
              <a:pPr/>
              <a:t>8/12/2019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8B4C0A-2794-4774-B7F0-4CCBC4D7895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3EC14E-11CA-49C6-92F7-E98C31418CF8}" type="datetimeFigureOut">
              <a:rPr lang="en-US" smtClean="0"/>
              <a:pPr/>
              <a:t>8/12/2019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8B4C0A-2794-4774-B7F0-4CCBC4D7895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gi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hyperlink" Target="http://biblehub.com/revelation/8-13.htm"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C:\Users\brian.LAPTOP-AKV74GUI\Desktop\End%20times%20book%2018.7.19\Rev%20and%20Daniel%20Book%2014.1.19%20Fin\Chapter%20overviews\18.%20Trumpet%204%20Kuwait%201991%20powerpoint\Flames%20of%20Kuwait%20-%20Gulf%20War%201990.mp4" TargetMode="External"/><Relationship Id="rId1" Type="http://schemas.openxmlformats.org/officeDocument/2006/relationships/video" Target="file:///C:\Users\brian.LAPTOP-AKV74GUI\Desktop\End%20times%20book%2018.7.19\Rev%20and%20Daniel%20Book%2014.1.19%20Fin\Chapter%20overviews\18.%20Trumpet%204%20Kuwait%201991%20powerpoint\Oil%20Fields%20of%20Kuwait%20-%20Baraka%20%5bHD%5d.avi" TargetMode="Externa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4.gif"/></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pic>
        <p:nvPicPr>
          <p:cNvPr id="1026" name="Picture 2" descr="C:\Users\brian.LAPTOP-AKV74GUI\Desktop\7-Angels-of-apocalypse.jpg"/>
          <p:cNvPicPr>
            <a:picLocks noChangeAspect="1" noChangeArrowheads="1"/>
          </p:cNvPicPr>
          <p:nvPr/>
        </p:nvPicPr>
        <p:blipFill>
          <a:blip r:embed="rId3"/>
          <a:srcRect/>
          <a:stretch>
            <a:fillRect/>
          </a:stretch>
        </p:blipFill>
        <p:spPr bwMode="auto">
          <a:xfrm>
            <a:off x="500034" y="428604"/>
            <a:ext cx="8143932" cy="5929354"/>
          </a:xfrm>
          <a:prstGeom prst="rect">
            <a:avLst/>
          </a:prstGeom>
          <a:noFill/>
        </p:spPr>
      </p:pic>
    </p:spTree>
  </p:cSld>
  <p:clrMapOvr>
    <a:masterClrMapping/>
  </p:clrMapOvr>
  <p:transition>
    <p:plus/>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85786" y="357166"/>
            <a:ext cx="7786742" cy="6286520"/>
          </a:xfrm>
        </p:spPr>
        <p:txBody>
          <a:bodyPr>
            <a:normAutofit lnSpcReduction="10000"/>
          </a:bodyPr>
          <a:lstStyle/>
          <a:p>
            <a:pPr algn="l"/>
            <a:r>
              <a:rPr lang="en-US" sz="1700" b="1" dirty="0" smtClean="0">
                <a:latin typeface="Arial Rounded MT Bold" pitchFamily="34" charset="0"/>
              </a:rPr>
              <a:t>In 1991 the skies over Kuwait and Iraq were darkened  for an 11 month period . The only other event that can block out night and day on such a scale is major bush fires or a volcano spewing forth ash clouds having a similar effect. The smoke </a:t>
            </a:r>
            <a:r>
              <a:rPr lang="en-US" sz="1700" b="1" dirty="0">
                <a:latin typeface="Arial Rounded MT Bold" pitchFamily="34" charset="0"/>
              </a:rPr>
              <a:t>infested darkness over Iraq and Kuwait </a:t>
            </a:r>
            <a:r>
              <a:rPr lang="en-US" sz="1700" b="1" dirty="0" smtClean="0">
                <a:latin typeface="Arial Rounded MT Bold" pitchFamily="34" charset="0"/>
              </a:rPr>
              <a:t>appeared during </a:t>
            </a:r>
            <a:r>
              <a:rPr lang="en-US" sz="1700" b="1" dirty="0">
                <a:latin typeface="Arial Rounded MT Bold" pitchFamily="34" charset="0"/>
              </a:rPr>
              <a:t>the day </a:t>
            </a:r>
            <a:r>
              <a:rPr lang="en-US" sz="1700" b="1" dirty="0" smtClean="0">
                <a:latin typeface="Arial Rounded MT Bold" pitchFamily="34" charset="0"/>
              </a:rPr>
              <a:t>blocking </a:t>
            </a:r>
            <a:r>
              <a:rPr lang="en-US" sz="1700" b="1" dirty="0">
                <a:latin typeface="Arial Rounded MT Bold" pitchFamily="34" charset="0"/>
              </a:rPr>
              <a:t>out the sun for </a:t>
            </a:r>
            <a:r>
              <a:rPr lang="en-US" sz="1700" b="1" dirty="0" smtClean="0">
                <a:latin typeface="Arial Rounded MT Bold" pitchFamily="34" charset="0"/>
              </a:rPr>
              <a:t>long periods </a:t>
            </a:r>
            <a:r>
              <a:rPr lang="en-US" sz="1700" b="1" dirty="0">
                <a:latin typeface="Arial Rounded MT Bold" pitchFamily="34" charset="0"/>
              </a:rPr>
              <a:t>of </a:t>
            </a:r>
            <a:r>
              <a:rPr lang="en-US" sz="1700" b="1" dirty="0" smtClean="0">
                <a:latin typeface="Arial Rounded MT Bold" pitchFamily="34" charset="0"/>
              </a:rPr>
              <a:t>time over huge areas in the region . The  thick smoke </a:t>
            </a:r>
            <a:r>
              <a:rPr lang="en-US" sz="1700" b="1" dirty="0">
                <a:latin typeface="Arial Rounded MT Bold" pitchFamily="34" charset="0"/>
              </a:rPr>
              <a:t>blocked out </a:t>
            </a:r>
            <a:r>
              <a:rPr lang="en-US" sz="1700" b="1" dirty="0" smtClean="0">
                <a:latin typeface="Arial Rounded MT Bold" pitchFamily="34" charset="0"/>
              </a:rPr>
              <a:t> the </a:t>
            </a:r>
            <a:r>
              <a:rPr lang="en-US" sz="1700" b="1" dirty="0">
                <a:latin typeface="Arial Rounded MT Bold" pitchFamily="34" charset="0"/>
              </a:rPr>
              <a:t>stars and moon at </a:t>
            </a:r>
            <a:r>
              <a:rPr lang="en-US" sz="1700" b="1" dirty="0" smtClean="0">
                <a:latin typeface="Arial Rounded MT Bold" pitchFamily="34" charset="0"/>
              </a:rPr>
              <a:t>night as well </a:t>
            </a:r>
            <a:r>
              <a:rPr lang="en-US" sz="1700" b="1" dirty="0">
                <a:latin typeface="Arial Rounded MT Bold" pitchFamily="34" charset="0"/>
              </a:rPr>
              <a:t>just as scripture states. </a:t>
            </a:r>
            <a:endParaRPr lang="en-US" sz="1700" b="1" dirty="0" smtClean="0">
              <a:latin typeface="Arial Rounded MT Bold" pitchFamily="34" charset="0"/>
            </a:endParaRPr>
          </a:p>
          <a:p>
            <a:pPr algn="l"/>
            <a:endParaRPr lang="en-US" sz="1700" b="1" dirty="0" smtClean="0">
              <a:latin typeface="Arial Rounded MT Bold" pitchFamily="34" charset="0"/>
            </a:endParaRPr>
          </a:p>
          <a:p>
            <a:pPr algn="l"/>
            <a:r>
              <a:rPr lang="en-US" sz="1700" b="1" dirty="0" smtClean="0">
                <a:solidFill>
                  <a:srgbClr val="FFFF00"/>
                </a:solidFill>
                <a:latin typeface="Arial Rounded MT Bold" pitchFamily="34" charset="0"/>
              </a:rPr>
              <a:t>And a third of the sun was struck, a third of the moon, and a third of the stars, so that a third of them darkened. A third of the day did not shine, and likewise the night.  (NKJV)</a:t>
            </a:r>
          </a:p>
          <a:p>
            <a:pPr algn="l"/>
            <a:endParaRPr lang="en-US" sz="1700" b="1" dirty="0" smtClean="0">
              <a:latin typeface="Arial Rounded MT Bold" pitchFamily="34" charset="0"/>
            </a:endParaRPr>
          </a:p>
          <a:p>
            <a:pPr algn="l"/>
            <a:r>
              <a:rPr lang="en-US" sz="1700" b="1" dirty="0" smtClean="0">
                <a:latin typeface="Arial Rounded MT Bold" pitchFamily="34" charset="0"/>
              </a:rPr>
              <a:t>The smoke plume from these oil fires was over 100 km wide. This </a:t>
            </a:r>
            <a:r>
              <a:rPr lang="en-US" sz="1700" b="1" dirty="0">
                <a:latin typeface="Arial Rounded MT Bold" pitchFamily="34" charset="0"/>
              </a:rPr>
              <a:t>all started as Iraq’s forces began retreating from Kuwait in February </a:t>
            </a:r>
            <a:r>
              <a:rPr lang="en-US" sz="1700" b="1" dirty="0" smtClean="0">
                <a:latin typeface="Arial Rounded MT Bold" pitchFamily="34" charset="0"/>
              </a:rPr>
              <a:t>of 1991</a:t>
            </a:r>
            <a:r>
              <a:rPr lang="en-US" sz="1700" b="1" dirty="0">
                <a:latin typeface="Arial Rounded MT Bold" pitchFamily="34" charset="0"/>
              </a:rPr>
              <a:t>, </a:t>
            </a:r>
            <a:r>
              <a:rPr lang="en-US" sz="1700" b="1" dirty="0" smtClean="0">
                <a:latin typeface="Arial Rounded MT Bold" pitchFamily="34" charset="0"/>
              </a:rPr>
              <a:t> </a:t>
            </a:r>
            <a:r>
              <a:rPr lang="en-US" sz="1700" b="1" dirty="0">
                <a:latin typeface="Arial Rounded MT Bold" pitchFamily="34" charset="0"/>
              </a:rPr>
              <a:t>Kuwaiti oil wells </a:t>
            </a:r>
            <a:r>
              <a:rPr lang="en-US" sz="1700" b="1" dirty="0" smtClean="0">
                <a:latin typeface="Arial Rounded MT Bold" pitchFamily="34" charset="0"/>
              </a:rPr>
              <a:t>and oil lakes were set on </a:t>
            </a:r>
            <a:r>
              <a:rPr lang="en-US" sz="1700" b="1" dirty="0">
                <a:latin typeface="Arial Rounded MT Bold" pitchFamily="34" charset="0"/>
              </a:rPr>
              <a:t>fire, creating thick blankets of black </a:t>
            </a:r>
            <a:r>
              <a:rPr lang="en-US" sz="1700" b="1" dirty="0" smtClean="0">
                <a:latin typeface="Arial Rounded MT Bold" pitchFamily="34" charset="0"/>
              </a:rPr>
              <a:t>smoke.  50 </a:t>
            </a:r>
            <a:r>
              <a:rPr lang="en-US" sz="1700" b="1" dirty="0" err="1" smtClean="0">
                <a:latin typeface="Arial Rounded MT Bold" pitchFamily="34" charset="0"/>
              </a:rPr>
              <a:t>kms</a:t>
            </a:r>
            <a:r>
              <a:rPr lang="en-US" sz="1700" b="1" dirty="0" smtClean="0">
                <a:latin typeface="Arial Rounded MT Bold" pitchFamily="34" charset="0"/>
              </a:rPr>
              <a:t> of oil  lakes were ablaze 30 million barrels of oil were spilt covering 25% of Kuwait's desert area.</a:t>
            </a:r>
          </a:p>
          <a:p>
            <a:pPr algn="l"/>
            <a:endParaRPr lang="en-US" sz="1700" b="1" dirty="0" smtClean="0">
              <a:latin typeface="Arial Rounded MT Bold" pitchFamily="34" charset="0"/>
            </a:endParaRPr>
          </a:p>
          <a:p>
            <a:pPr algn="l"/>
            <a:r>
              <a:rPr lang="en-US" sz="1700" b="1" dirty="0" smtClean="0">
                <a:latin typeface="Arial Rounded MT Bold" pitchFamily="34" charset="0"/>
              </a:rPr>
              <a:t>Up to 732 </a:t>
            </a:r>
            <a:r>
              <a:rPr lang="en-US" sz="1700" b="1" dirty="0">
                <a:latin typeface="Arial Rounded MT Bold" pitchFamily="34" charset="0"/>
              </a:rPr>
              <a:t>oil well </a:t>
            </a:r>
            <a:r>
              <a:rPr lang="en-US" sz="1700" b="1" dirty="0" smtClean="0">
                <a:latin typeface="Arial Rounded MT Bold" pitchFamily="34" charset="0"/>
              </a:rPr>
              <a:t>s were </a:t>
            </a:r>
            <a:r>
              <a:rPr lang="en-US" sz="1700" b="1" dirty="0">
                <a:latin typeface="Arial Rounded MT Bold" pitchFamily="34" charset="0"/>
              </a:rPr>
              <a:t>set </a:t>
            </a:r>
            <a:r>
              <a:rPr lang="en-US" sz="1700" b="1" dirty="0" smtClean="0">
                <a:latin typeface="Arial Rounded MT Bold" pitchFamily="34" charset="0"/>
              </a:rPr>
              <a:t>ablaze and approximately </a:t>
            </a:r>
            <a:r>
              <a:rPr lang="en-US" sz="1700" b="1" dirty="0">
                <a:latin typeface="Arial Rounded MT Bold" pitchFamily="34" charset="0"/>
              </a:rPr>
              <a:t>5 million barrels of crude </a:t>
            </a:r>
            <a:r>
              <a:rPr lang="en-US" sz="1700" b="1" dirty="0" smtClean="0">
                <a:latin typeface="Arial Rounded MT Bold" pitchFamily="34" charset="0"/>
              </a:rPr>
              <a:t>oil was burned </a:t>
            </a:r>
            <a:r>
              <a:rPr lang="en-US" sz="1700" b="1" dirty="0">
                <a:latin typeface="Arial Rounded MT Bold" pitchFamily="34" charset="0"/>
              </a:rPr>
              <a:t>per </a:t>
            </a:r>
            <a:r>
              <a:rPr lang="en-US" sz="1700" b="1" dirty="0" smtClean="0">
                <a:latin typeface="Arial Rounded MT Bold" pitchFamily="34" charset="0"/>
              </a:rPr>
              <a:t>day. Smoke </a:t>
            </a:r>
            <a:r>
              <a:rPr lang="en-US" sz="1700" b="1" dirty="0">
                <a:latin typeface="Arial Rounded MT Bold" pitchFamily="34" charset="0"/>
              </a:rPr>
              <a:t>blanketed the sun </a:t>
            </a:r>
            <a:r>
              <a:rPr lang="en-US" sz="1700" b="1" dirty="0" smtClean="0">
                <a:latin typeface="Arial Rounded MT Bold" pitchFamily="34" charset="0"/>
              </a:rPr>
              <a:t> </a:t>
            </a:r>
            <a:r>
              <a:rPr lang="en-US" sz="1700" b="1" dirty="0">
                <a:latin typeface="Arial Rounded MT Bold" pitchFamily="34" charset="0"/>
              </a:rPr>
              <a:t>darkness came all seen from satellite over Iraq. </a:t>
            </a:r>
            <a:r>
              <a:rPr lang="en-US" sz="1700" b="1" dirty="0" smtClean="0">
                <a:latin typeface="Arial Rounded MT Bold" pitchFamily="34" charset="0"/>
              </a:rPr>
              <a:t>Oil </a:t>
            </a:r>
            <a:r>
              <a:rPr lang="en-US" sz="1700" b="1" dirty="0">
                <a:latin typeface="Arial Rounded MT Bold" pitchFamily="34" charset="0"/>
              </a:rPr>
              <a:t>well fires created health hazards killing </a:t>
            </a:r>
            <a:r>
              <a:rPr lang="en-US" sz="1700" b="1" dirty="0" smtClean="0">
                <a:latin typeface="Arial Rounded MT Bold" pitchFamily="34" charset="0"/>
              </a:rPr>
              <a:t>many </a:t>
            </a:r>
            <a:r>
              <a:rPr lang="en-US" sz="1700" b="1" dirty="0">
                <a:latin typeface="Arial Rounded MT Bold" pitchFamily="34" charset="0"/>
              </a:rPr>
              <a:t>even causing cancer as the smoke contained many poisonous </a:t>
            </a:r>
            <a:r>
              <a:rPr lang="en-US" sz="1700" b="1" dirty="0" smtClean="0">
                <a:latin typeface="Arial Rounded MT Bold" pitchFamily="34" charset="0"/>
              </a:rPr>
              <a:t>ingredients. The oil fires caused a dramatic decrease in air quality,. This caused respiratory problems for many soldiers on the ground without gas masks. </a:t>
            </a:r>
            <a:endParaRPr lang="en-US" sz="1700" b="1" dirty="0">
              <a:latin typeface="Arial Rounded MT Bold" pitchFamily="34" charset="0"/>
            </a:endParaRPr>
          </a:p>
          <a:p>
            <a:endParaRPr lang="en-US" dirty="0"/>
          </a:p>
        </p:txBody>
      </p:sp>
    </p:spTree>
  </p:cSld>
  <p:clrMapOvr>
    <a:masterClrMapping/>
  </p:clrMapOvr>
  <p:transition>
    <p:zoom dir="in"/>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71481"/>
            <a:ext cx="7772400" cy="1071569"/>
          </a:xfrm>
        </p:spPr>
        <p:txBody>
          <a:bodyPr>
            <a:normAutofit fontScale="90000"/>
          </a:bodyPr>
          <a:lstStyle/>
          <a:p>
            <a:r>
              <a:rPr lang="en-US" sz="2800" dirty="0" smtClean="0">
                <a:latin typeface="Arial Rounded MT Bold" pitchFamily="34" charset="0"/>
              </a:rPr>
              <a:t>Satellite photos of smoke </a:t>
            </a:r>
            <a:r>
              <a:rPr lang="en-US" sz="2800" dirty="0">
                <a:latin typeface="Arial Rounded MT Bold" pitchFamily="34" charset="0"/>
              </a:rPr>
              <a:t>plumes from </a:t>
            </a:r>
            <a:r>
              <a:rPr lang="en-US" sz="2800" dirty="0" smtClean="0">
                <a:latin typeface="Arial Rounded MT Bold" pitchFamily="34" charset="0"/>
              </a:rPr>
              <a:t>the Kuwait oil fires &amp; burning oil lakes April </a:t>
            </a:r>
            <a:r>
              <a:rPr lang="en-US" sz="2800" dirty="0">
                <a:latin typeface="Arial Rounded MT Bold" pitchFamily="34" charset="0"/>
              </a:rPr>
              <a:t>7, 1991 </a:t>
            </a:r>
            <a:r>
              <a:rPr lang="en-US" dirty="0"/>
              <a:t/>
            </a:r>
            <a:br>
              <a:rPr lang="en-US" dirty="0"/>
            </a:br>
            <a:endParaRPr lang="en-US" dirty="0"/>
          </a:p>
        </p:txBody>
      </p:sp>
      <p:pic>
        <p:nvPicPr>
          <p:cNvPr id="4" name="Picture 3" descr="https://upload.wikimedia.org/wikipedia/commons/thumb/a/aa/KuwaitiOilFires-STS037-152-91-%282%29.jpg/800px-KuwaitiOilFires-STS037-152-91-%282%29.jpg"/>
          <p:cNvPicPr/>
          <p:nvPr/>
        </p:nvPicPr>
        <p:blipFill>
          <a:blip r:embed="rId3" cstate="print"/>
          <a:srcRect/>
          <a:stretch>
            <a:fillRect/>
          </a:stretch>
        </p:blipFill>
        <p:spPr bwMode="auto">
          <a:xfrm>
            <a:off x="571472" y="1428736"/>
            <a:ext cx="8001056" cy="5072098"/>
          </a:xfrm>
          <a:prstGeom prst="rect">
            <a:avLst/>
          </a:prstGeom>
          <a:noFill/>
          <a:ln w="9525">
            <a:noFill/>
            <a:miter lim="800000"/>
            <a:headEnd/>
            <a:tailEnd/>
          </a:ln>
        </p:spPr>
      </p:pic>
    </p:spTree>
  </p:cSld>
  <p:clrMapOvr>
    <a:masterClrMapping/>
  </p:clrMapOvr>
  <p:transition>
    <p:blinds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a:stretch>
            <a:fillRect/>
          </a:stretch>
        </p:blipFill>
        <p:spPr bwMode="auto">
          <a:xfrm>
            <a:off x="357158" y="1142984"/>
            <a:ext cx="8429685" cy="5214974"/>
          </a:xfrm>
          <a:prstGeom prst="rect">
            <a:avLst/>
          </a:prstGeom>
          <a:noFill/>
          <a:ln w="9525">
            <a:noFill/>
            <a:miter lim="800000"/>
            <a:headEnd/>
            <a:tailEnd/>
          </a:ln>
          <a:effectLst/>
        </p:spPr>
      </p:pic>
    </p:spTree>
  </p:cSld>
  <p:clrMapOvr>
    <a:masterClrMapping/>
  </p:clrMapOvr>
  <p:transition>
    <p:randomBa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14356"/>
            <a:ext cx="8229600" cy="1000132"/>
          </a:xfrm>
        </p:spPr>
        <p:txBody>
          <a:bodyPr>
            <a:normAutofit fontScale="90000"/>
          </a:bodyPr>
          <a:lstStyle/>
          <a:p>
            <a:r>
              <a:rPr lang="en-US" sz="2700" dirty="0" smtClean="0">
                <a:latin typeface="Arial Rounded MT Bold" pitchFamily="34" charset="0"/>
              </a:rPr>
              <a:t>1991 satellite </a:t>
            </a:r>
            <a:r>
              <a:rPr lang="en-US" sz="2700" dirty="0">
                <a:latin typeface="Arial Rounded MT Bold" pitchFamily="34" charset="0"/>
              </a:rPr>
              <a:t>photo by NASA, </a:t>
            </a:r>
            <a:r>
              <a:rPr lang="en-US" sz="2700" dirty="0" smtClean="0">
                <a:latin typeface="Arial Rounded MT Bold" pitchFamily="34" charset="0"/>
              </a:rPr>
              <a:t>Iraq </a:t>
            </a:r>
            <a:r>
              <a:rPr lang="en-US" sz="2700" dirty="0">
                <a:latin typeface="Arial Rounded MT Bold" pitchFamily="34" charset="0"/>
              </a:rPr>
              <a:t>/Kuwait </a:t>
            </a:r>
            <a:r>
              <a:rPr lang="en-US" sz="2700" dirty="0" smtClean="0">
                <a:latin typeface="Arial Rounded MT Bold" pitchFamily="34" charset="0"/>
              </a:rPr>
              <a:t>region,732 oil </a:t>
            </a:r>
            <a:r>
              <a:rPr lang="en-US" sz="2700" dirty="0">
                <a:latin typeface="Arial Rounded MT Bold" pitchFamily="34" charset="0"/>
              </a:rPr>
              <a:t>wells on fire blocking </a:t>
            </a:r>
            <a:r>
              <a:rPr lang="en-US" sz="2700" dirty="0" smtClean="0">
                <a:latin typeface="Arial Rounded MT Bold" pitchFamily="34" charset="0"/>
              </a:rPr>
              <a:t>out the </a:t>
            </a:r>
            <a:r>
              <a:rPr lang="en-US" sz="2700" dirty="0">
                <a:latin typeface="Arial Rounded MT Bold" pitchFamily="34" charset="0"/>
              </a:rPr>
              <a:t>sun, moon and stars by day and by night.</a:t>
            </a:r>
            <a:r>
              <a:rPr lang="en-US" dirty="0"/>
              <a:t/>
            </a:r>
            <a:br>
              <a:rPr lang="en-US" dirty="0"/>
            </a:br>
            <a:endParaRPr lang="en-US" dirty="0"/>
          </a:p>
        </p:txBody>
      </p:sp>
      <p:pic>
        <p:nvPicPr>
          <p:cNvPr id="3" name="Picture 2" descr="http://news.bbcimg.co.uk/media/images/65371000/jpg/_65371430_kuwait.jpg"/>
          <p:cNvPicPr/>
          <p:nvPr/>
        </p:nvPicPr>
        <p:blipFill>
          <a:blip r:embed="rId3" cstate="print"/>
          <a:srcRect/>
          <a:stretch>
            <a:fillRect/>
          </a:stretch>
        </p:blipFill>
        <p:spPr bwMode="auto">
          <a:xfrm>
            <a:off x="642910" y="1643050"/>
            <a:ext cx="7929618" cy="4714908"/>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srcRect/>
          <a:stretch>
            <a:fillRect/>
          </a:stretch>
        </p:blipFill>
        <p:spPr bwMode="auto">
          <a:xfrm>
            <a:off x="714348" y="571480"/>
            <a:ext cx="7643866" cy="5572164"/>
          </a:xfrm>
          <a:prstGeom prst="rect">
            <a:avLst/>
          </a:prstGeom>
          <a:noFill/>
          <a:ln w="9525">
            <a:noFill/>
            <a:miter lim="800000"/>
            <a:headEnd/>
            <a:tailEnd/>
          </a:ln>
          <a:effectLst/>
        </p:spPr>
      </p:pic>
    </p:spTree>
  </p:cSld>
  <p:clrMapOvr>
    <a:masterClrMapping/>
  </p:clrMapOvr>
  <p:transition>
    <p:newsfla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srcRect/>
          <a:stretch>
            <a:fillRect/>
          </a:stretch>
        </p:blipFill>
        <p:spPr bwMode="auto">
          <a:xfrm>
            <a:off x="571472" y="714356"/>
            <a:ext cx="7929618" cy="5500726"/>
          </a:xfrm>
          <a:prstGeom prst="rect">
            <a:avLst/>
          </a:prstGeom>
          <a:noFill/>
          <a:ln w="9525">
            <a:noFill/>
            <a:miter lim="800000"/>
            <a:headEnd/>
            <a:tailEnd/>
          </a:ln>
          <a:effectLst/>
        </p:spPr>
      </p:pic>
    </p:spTree>
  </p:cSld>
  <p:clrMapOvr>
    <a:masterClrMapping/>
  </p:clrMapOvr>
  <p:transition>
    <p:newsfla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5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2910" y="428604"/>
            <a:ext cx="7858180" cy="6286544"/>
          </a:xfrm>
        </p:spPr>
        <p:txBody>
          <a:bodyPr>
            <a:normAutofit fontScale="90000"/>
          </a:bodyPr>
          <a:lstStyle/>
          <a:p>
            <a:pPr algn="l"/>
            <a:r>
              <a:rPr lang="en-US" sz="2000" b="1" dirty="0" smtClean="0">
                <a:latin typeface="Arial Rounded MT Bold" pitchFamily="34" charset="0"/>
              </a:rPr>
              <a:t>In this 1991 oil fires event about 8,000,000 million barrels of crude oil had  also been purposely spilled into the Persian Gulf, creating an environmental hazard to marine life and birds, approximately 20,000 birds died. A 12-inch thick oil slick was created that covered an estimated 400 miles of shoreline. Only a very small portion of the oil was recovered one million barrels. </a:t>
            </a:r>
            <a:br>
              <a:rPr lang="en-US" sz="2000" b="1" dirty="0" smtClean="0">
                <a:latin typeface="Arial Rounded MT Bold" pitchFamily="34" charset="0"/>
              </a:rPr>
            </a:br>
            <a:r>
              <a:rPr lang="en-US" sz="2000" b="1" dirty="0" smtClean="0">
                <a:latin typeface="Arial Rounded MT Bold" pitchFamily="34" charset="0"/>
              </a:rPr>
              <a:t/>
            </a:r>
            <a:br>
              <a:rPr lang="en-US" sz="2000" b="1" dirty="0" smtClean="0">
                <a:latin typeface="Arial Rounded MT Bold" pitchFamily="34" charset="0"/>
              </a:rPr>
            </a:br>
            <a:r>
              <a:rPr lang="en-US" sz="2000" b="1" dirty="0" smtClean="0">
                <a:latin typeface="Arial Rounded MT Bold" pitchFamily="34" charset="0"/>
              </a:rPr>
              <a:t>The oil slick threatened the desalinization plants at Jubal and Saudi Arabia, booms and skimming operations were launched to protect the plants. The  darkness blocking the daylight and  moonlight  for 11 months was a “</a:t>
            </a:r>
            <a:r>
              <a:rPr lang="en-US" sz="2000" b="1" dirty="0" smtClean="0">
                <a:solidFill>
                  <a:srgbClr val="FFFF00"/>
                </a:solidFill>
                <a:latin typeface="Arial Rounded MT Bold" pitchFamily="34" charset="0"/>
              </a:rPr>
              <a:t>shortening of the times” </a:t>
            </a:r>
            <a:r>
              <a:rPr lang="en-US" sz="2000" b="1" dirty="0" smtClean="0">
                <a:latin typeface="Arial Rounded MT Bold" pitchFamily="34" charset="0"/>
              </a:rPr>
              <a:t>for men in the light of day and night., a  </a:t>
            </a:r>
            <a:r>
              <a:rPr lang="en-US" sz="2000" b="1" dirty="0" smtClean="0">
                <a:solidFill>
                  <a:srgbClr val="FFFF00"/>
                </a:solidFill>
                <a:latin typeface="Arial Rounded MT Bold" pitchFamily="34" charset="0"/>
              </a:rPr>
              <a:t>“shortening of the times” </a:t>
            </a:r>
            <a:r>
              <a:rPr lang="en-US" sz="2000" b="1" dirty="0" smtClean="0">
                <a:latin typeface="Arial Rounded MT Bold" pitchFamily="34" charset="0"/>
              </a:rPr>
              <a:t>warning to the world. </a:t>
            </a:r>
            <a:br>
              <a:rPr lang="en-US" sz="2000" b="1" dirty="0" smtClean="0">
                <a:latin typeface="Arial Rounded MT Bold" pitchFamily="34" charset="0"/>
              </a:rPr>
            </a:br>
            <a:r>
              <a:rPr lang="en-US" sz="2000" b="1" dirty="0" smtClean="0">
                <a:latin typeface="Arial Rounded MT Bold" pitchFamily="34" charset="0"/>
              </a:rPr>
              <a:t/>
            </a:r>
            <a:br>
              <a:rPr lang="en-US" sz="2000" b="1" dirty="0" smtClean="0">
                <a:latin typeface="Arial Rounded MT Bold" pitchFamily="34" charset="0"/>
              </a:rPr>
            </a:br>
            <a:r>
              <a:rPr lang="en-US" sz="2000" b="1" u="sng" dirty="0" smtClean="0">
                <a:latin typeface="Arial Rounded MT Bold" pitchFamily="34" charset="0"/>
                <a:hlinkClick r:id="rId4"/>
              </a:rPr>
              <a:t> </a:t>
            </a:r>
            <a:r>
              <a:rPr lang="en-US" sz="2000" b="1" u="sng" dirty="0" smtClean="0">
                <a:solidFill>
                  <a:srgbClr val="FFFF00"/>
                </a:solidFill>
                <a:latin typeface="Arial Rounded MT Bold" pitchFamily="34" charset="0"/>
              </a:rPr>
              <a:t>A</a:t>
            </a:r>
            <a:r>
              <a:rPr lang="en-US" sz="2000" b="1" dirty="0" smtClean="0">
                <a:solidFill>
                  <a:srgbClr val="FFFF00"/>
                </a:solidFill>
                <a:latin typeface="Arial Rounded MT Bold" pitchFamily="34" charset="0"/>
              </a:rPr>
              <a:t>nd I looked, and I heard an angel flying through the midst of heaven, saying with a loud voice, “Woe, woe, woe to the inhabitants of the earth, because of the remaining blasts of the trumpet of the three angels who are about to sound!” (NKJV) </a:t>
            </a:r>
            <a:br>
              <a:rPr lang="en-US" sz="2000" b="1" dirty="0" smtClean="0">
                <a:solidFill>
                  <a:srgbClr val="FFFF00"/>
                </a:solidFill>
                <a:latin typeface="Arial Rounded MT Bold" pitchFamily="34" charset="0"/>
              </a:rPr>
            </a:br>
            <a:r>
              <a:rPr lang="en-US" sz="2000" b="1" dirty="0" smtClean="0">
                <a:latin typeface="Arial Rounded MT Bold" pitchFamily="34" charset="0"/>
              </a:rPr>
              <a:t/>
            </a:r>
            <a:br>
              <a:rPr lang="en-US" sz="2000" b="1" dirty="0" smtClean="0">
                <a:latin typeface="Arial Rounded MT Bold" pitchFamily="34" charset="0"/>
              </a:rPr>
            </a:br>
            <a:r>
              <a:rPr lang="en-US" sz="2000" b="1" dirty="0" smtClean="0">
                <a:latin typeface="Arial Rounded MT Bold" pitchFamily="34" charset="0"/>
              </a:rPr>
              <a:t>The 4</a:t>
            </a:r>
            <a:r>
              <a:rPr lang="en-US" sz="2000" b="1" baseline="30000" dirty="0" smtClean="0">
                <a:latin typeface="Arial Rounded MT Bold" pitchFamily="34" charset="0"/>
              </a:rPr>
              <a:t>th</a:t>
            </a:r>
            <a:r>
              <a:rPr lang="en-US" sz="2000" b="1" dirty="0" smtClean="0">
                <a:latin typeface="Arial Rounded MT Bold" pitchFamily="34" charset="0"/>
              </a:rPr>
              <a:t>  Trumpet leads us into the 5</a:t>
            </a:r>
            <a:r>
              <a:rPr lang="en-US" sz="2000" b="1" baseline="30000" dirty="0" smtClean="0">
                <a:latin typeface="Arial Rounded MT Bold" pitchFamily="34" charset="0"/>
              </a:rPr>
              <a:t>th</a:t>
            </a:r>
            <a:r>
              <a:rPr lang="en-US" sz="2000" b="1" dirty="0" smtClean="0">
                <a:latin typeface="Arial Rounded MT Bold" pitchFamily="34" charset="0"/>
              </a:rPr>
              <a:t> trumpet woe the first of the last 3 woes of Revelations. .</a:t>
            </a:r>
            <a:r>
              <a:rPr lang="en-US" sz="2000" dirty="0" smtClean="0">
                <a:latin typeface="Arial Rounded MT Bold" pitchFamily="34" charset="0"/>
              </a:rPr>
              <a:t/>
            </a:r>
            <a:br>
              <a:rPr lang="en-US" sz="2000" dirty="0" smtClean="0">
                <a:latin typeface="Arial Rounded MT Bold" pitchFamily="34" charset="0"/>
              </a:rPr>
            </a:br>
            <a:endParaRPr lang="en-US" sz="2000" dirty="0">
              <a:latin typeface="Arial Rounded MT Bold" pitchFamily="34" charset="0"/>
            </a:endParaRPr>
          </a:p>
        </p:txBody>
      </p:sp>
    </p:spTree>
  </p:cSld>
  <p:clrMapOvr>
    <a:masterClrMapping/>
  </p:clrMapOvr>
  <p:transition>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57232"/>
            <a:ext cx="8229600" cy="5715040"/>
          </a:xfrm>
        </p:spPr>
        <p:txBody>
          <a:bodyPr>
            <a:normAutofit fontScale="90000"/>
          </a:bodyPr>
          <a:lstStyle/>
          <a:p>
            <a:pPr algn="l"/>
            <a:r>
              <a:rPr lang="en-US" sz="2000" dirty="0" smtClean="0">
                <a:latin typeface="Arial Rounded MT Bold" pitchFamily="34" charset="0"/>
              </a:rPr>
              <a:t/>
            </a:r>
            <a:br>
              <a:rPr lang="en-US" sz="2000" dirty="0" smtClean="0">
                <a:latin typeface="Arial Rounded MT Bold" pitchFamily="34" charset="0"/>
              </a:rPr>
            </a:br>
            <a:r>
              <a:rPr lang="en-US" sz="2000" dirty="0">
                <a:latin typeface="Arial Rounded MT Bold" pitchFamily="34" charset="0"/>
              </a:rPr>
              <a:t/>
            </a:r>
            <a:br>
              <a:rPr lang="en-US" sz="2000" dirty="0">
                <a:latin typeface="Arial Rounded MT Bold" pitchFamily="34" charset="0"/>
              </a:rPr>
            </a:br>
            <a:r>
              <a:rPr lang="en-US" sz="2000" b="1" dirty="0" smtClean="0">
                <a:latin typeface="Arial Rounded MT Bold" pitchFamily="34" charset="0"/>
              </a:rPr>
              <a:t/>
            </a:r>
            <a:br>
              <a:rPr lang="en-US" sz="2000" b="1" dirty="0" smtClean="0">
                <a:latin typeface="Arial Rounded MT Bold" pitchFamily="34" charset="0"/>
              </a:rPr>
            </a:br>
            <a:r>
              <a:rPr lang="en-US" sz="2000" b="1" dirty="0" smtClean="0">
                <a:latin typeface="Arial Rounded MT Bold" pitchFamily="34" charset="0"/>
              </a:rPr>
              <a:t/>
            </a:r>
            <a:br>
              <a:rPr lang="en-US" sz="2000" b="1" dirty="0" smtClean="0">
                <a:latin typeface="Arial Rounded MT Bold" pitchFamily="34" charset="0"/>
              </a:rPr>
            </a:br>
            <a:r>
              <a:rPr lang="en-US" sz="2000" b="1" dirty="0" smtClean="0">
                <a:latin typeface="Arial Rounded MT Bold" pitchFamily="34" charset="0"/>
              </a:rPr>
              <a:t/>
            </a:r>
            <a:br>
              <a:rPr lang="en-US" sz="2000" b="1" dirty="0" smtClean="0">
                <a:latin typeface="Arial Rounded MT Bold" pitchFamily="34" charset="0"/>
              </a:rPr>
            </a:br>
            <a:r>
              <a:rPr lang="en-US" sz="2000" b="1" dirty="0" smtClean="0">
                <a:latin typeface="Arial Rounded MT Bold" pitchFamily="34" charset="0"/>
              </a:rPr>
              <a:t>Ten years later  9/11 hit on Sept 11</a:t>
            </a:r>
            <a:r>
              <a:rPr lang="en-US" sz="2000" b="1" baseline="30000" dirty="0" smtClean="0">
                <a:latin typeface="Arial Rounded MT Bold" pitchFamily="34" charset="0"/>
              </a:rPr>
              <a:t>th</a:t>
            </a:r>
            <a:r>
              <a:rPr lang="en-US" sz="2000" b="1" dirty="0" smtClean="0">
                <a:latin typeface="Arial Rounded MT Bold" pitchFamily="34" charset="0"/>
              </a:rPr>
              <a:t> , 2001 the world felt and new something had changed dramatically the 5</a:t>
            </a:r>
            <a:r>
              <a:rPr lang="en-US" sz="2000" b="1" baseline="30000" dirty="0" smtClean="0">
                <a:latin typeface="Arial Rounded MT Bold" pitchFamily="34" charset="0"/>
              </a:rPr>
              <a:t>th</a:t>
            </a:r>
            <a:r>
              <a:rPr lang="en-US" sz="2000" b="1" dirty="0" smtClean="0">
                <a:latin typeface="Arial Rounded MT Bold" pitchFamily="34" charset="0"/>
              </a:rPr>
              <a:t> Trumpet  first woe had begun. Since 9/11 an increased  acceleration  of the “shortening of times and seasons” has occurred, taking us into quickened revelation chapter fulfillments.  With increased disasters increasing sorrows, weather patterns, floods, earthquakes, wars and economic turmoil in nations. Then on the world scene in 2009 the Rev 13:1-10“Antichrist Beast from the sea” appears. </a:t>
            </a:r>
            <a:br>
              <a:rPr lang="en-US" sz="2000" b="1" dirty="0" smtClean="0">
                <a:latin typeface="Arial Rounded MT Bold" pitchFamily="34" charset="0"/>
              </a:rPr>
            </a:br>
            <a:r>
              <a:rPr lang="en-US" sz="2000" b="1" dirty="0" smtClean="0">
                <a:latin typeface="Arial Rounded MT Bold" pitchFamily="34" charset="0"/>
              </a:rPr>
              <a:t/>
            </a:r>
            <a:br>
              <a:rPr lang="en-US" sz="2000" b="1" dirty="0" smtClean="0">
                <a:latin typeface="Arial Rounded MT Bold" pitchFamily="34" charset="0"/>
              </a:rPr>
            </a:br>
            <a:r>
              <a:rPr lang="en-US" sz="2000" b="1" dirty="0" smtClean="0">
                <a:latin typeface="Arial Rounded MT Bold" pitchFamily="34" charset="0"/>
              </a:rPr>
              <a:t>in 2009 the Euphrates Rev 16:12-16 river starts drying up . The Muslim Arab spring happens in 2011 causing three nations to  come under Muslim Brotherhood control. In 2013  Christians  begin to get “warred against” by Hezbollah and Isis in Syria and Iraq as found in Rev 13:7 all manifesting in the Middle east. Persecution of Christians in Muslim dominated nations doubles in 2013 alone with reports of 160  to 200 thousand per year  now being martyred around the world a huge increase. </a:t>
            </a:r>
            <a:r>
              <a:rPr lang="en-US" sz="1800" b="1" dirty="0" smtClean="0">
                <a:latin typeface="Arial Rounded MT Bold" pitchFamily="34" charset="0"/>
              </a:rPr>
              <a:t/>
            </a:r>
            <a:br>
              <a:rPr lang="en-US" sz="1800" b="1" dirty="0" smtClean="0">
                <a:latin typeface="Arial Rounded MT Bold" pitchFamily="34" charset="0"/>
              </a:rPr>
            </a:br>
            <a:r>
              <a:rPr lang="en-US" sz="1800" b="1" dirty="0">
                <a:latin typeface="Arial Rounded MT Bold" pitchFamily="34" charset="0"/>
              </a:rPr>
              <a:t/>
            </a:r>
            <a:br>
              <a:rPr lang="en-US" sz="1800" b="1" dirty="0">
                <a:latin typeface="Arial Rounded MT Bold" pitchFamily="34" charset="0"/>
              </a:rPr>
            </a:br>
            <a:r>
              <a:rPr lang="en-US" dirty="0" smtClean="0"/>
              <a:t/>
            </a:r>
            <a:br>
              <a:rPr lang="en-US" dirty="0" smtClean="0"/>
            </a:br>
            <a:endParaRPr lang="en-US" dirty="0"/>
          </a:p>
        </p:txBody>
      </p:sp>
    </p:spTree>
  </p:cSld>
  <p:clrMapOvr>
    <a:masterClrMapping/>
  </p:clrMapOvr>
  <p:transition>
    <p:wheel spokes="3"/>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4000" r="-2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7158" y="428604"/>
            <a:ext cx="8429684" cy="6429396"/>
          </a:xfrm>
        </p:spPr>
        <p:txBody>
          <a:bodyPr>
            <a:normAutofit fontScale="90000"/>
          </a:bodyPr>
          <a:lstStyle/>
          <a:p>
            <a:pPr algn="l"/>
            <a:r>
              <a:rPr lang="en-US" sz="1900" b="1" dirty="0" smtClean="0">
                <a:latin typeface="Arial Rounded MT Bold" pitchFamily="34" charset="0"/>
              </a:rPr>
              <a:t>There was the economic collapse in 2008 equivalent to the 1929 stock market crash both lost an estimated 70 Trillion. This crash sent nations into global economic crisis and debt many have not recovered such as Venezuela , Brazil , Canada, Mexico , Nigeria , Argentina , Ireland and China now at a ten year low . The emerging  international market debt bubble has grown in the last 16 years from 9 trillion to 63 trillion dollars. </a:t>
            </a:r>
            <a:br>
              <a:rPr lang="en-US" sz="1900" b="1" dirty="0" smtClean="0">
                <a:latin typeface="Arial Rounded MT Bold" pitchFamily="34" charset="0"/>
              </a:rPr>
            </a:br>
            <a:r>
              <a:rPr lang="en-US" sz="1900" b="1" dirty="0" smtClean="0">
                <a:latin typeface="Arial Rounded MT Bold" pitchFamily="34" charset="0"/>
              </a:rPr>
              <a:t/>
            </a:r>
            <a:br>
              <a:rPr lang="en-US" sz="1900" b="1" dirty="0" smtClean="0">
                <a:latin typeface="Arial Rounded MT Bold" pitchFamily="34" charset="0"/>
              </a:rPr>
            </a:br>
            <a:r>
              <a:rPr lang="en-US" sz="1900" b="1" dirty="0" smtClean="0">
                <a:latin typeface="Arial Rounded MT Bold" pitchFamily="34" charset="0"/>
              </a:rPr>
              <a:t>You have had increased violence  and multiplied terrorist attacks around the world . We now have  the UN enforced international refugee crisis of mainly Muslim immigration into European nations by the millions causing an invasion of Islamic ideals. You have the UN/Vatican New World Order advancement from 2009 with  ex German Chancellor Herman Van </a:t>
            </a:r>
            <a:r>
              <a:rPr lang="en-US" sz="1900" b="1" dirty="0" err="1" smtClean="0">
                <a:latin typeface="Arial Rounded MT Bold" pitchFamily="34" charset="0"/>
              </a:rPr>
              <a:t>Rompy’s</a:t>
            </a:r>
            <a:r>
              <a:rPr lang="en-US" sz="1900" b="1" dirty="0" smtClean="0">
                <a:latin typeface="Arial Rounded MT Bold" pitchFamily="34" charset="0"/>
              </a:rPr>
              <a:t> declaration  that the </a:t>
            </a:r>
            <a:r>
              <a:rPr lang="en-US" sz="1900" b="1" dirty="0" smtClean="0">
                <a:solidFill>
                  <a:srgbClr val="FFFF00"/>
                </a:solidFill>
                <a:latin typeface="Arial Rounded MT Bold" pitchFamily="34" charset="0"/>
              </a:rPr>
              <a:t>“New World Order” </a:t>
            </a:r>
            <a:r>
              <a:rPr lang="en-US" sz="1900" b="1" dirty="0" smtClean="0">
                <a:latin typeface="Arial Rounded MT Bold" pitchFamily="34" charset="0"/>
              </a:rPr>
              <a:t>has begun. </a:t>
            </a:r>
            <a:br>
              <a:rPr lang="en-US" sz="1900" b="1" dirty="0" smtClean="0">
                <a:latin typeface="Arial Rounded MT Bold" pitchFamily="34" charset="0"/>
              </a:rPr>
            </a:br>
            <a:r>
              <a:rPr lang="en-US" sz="1900" b="1" dirty="0" smtClean="0">
                <a:latin typeface="Arial Rounded MT Bold" pitchFamily="34" charset="0"/>
              </a:rPr>
              <a:t/>
            </a:r>
            <a:br>
              <a:rPr lang="en-US" sz="1900" b="1" dirty="0" smtClean="0">
                <a:latin typeface="Arial Rounded MT Bold" pitchFamily="34" charset="0"/>
              </a:rPr>
            </a:br>
            <a:r>
              <a:rPr lang="en-US" sz="1900" b="1" dirty="0" smtClean="0">
                <a:latin typeface="Arial Rounded MT Bold" pitchFamily="34" charset="0"/>
              </a:rPr>
              <a:t>All of these historical events since Kuwait , 9 /11 and the 2003 Iraq invasion  have loosed the spiritual Islamic beast nature to rise up to bring  recovery  to the “Rev 13:3 ” beasts  wounded head from WW1, the first Trumpet .  This  is all being stirred into action with </a:t>
            </a:r>
            <a:r>
              <a:rPr lang="en-US" sz="1900" b="1" dirty="0" smtClean="0">
                <a:solidFill>
                  <a:srgbClr val="FFFF00"/>
                </a:solidFill>
                <a:latin typeface="Arial Rounded MT Bold" pitchFamily="34" charset="0"/>
              </a:rPr>
              <a:t>“WW3” </a:t>
            </a:r>
            <a:r>
              <a:rPr lang="en-US" sz="1900" b="1" dirty="0" smtClean="0">
                <a:latin typeface="Arial Rounded MT Bold" pitchFamily="34" charset="0"/>
              </a:rPr>
              <a:t>looming in the Middle East that will lead us into the final battle of Armageddon against Israel. All of this flows into the </a:t>
            </a:r>
            <a:r>
              <a:rPr lang="en-US" sz="1900" b="1" dirty="0" smtClean="0">
                <a:solidFill>
                  <a:srgbClr val="FFFF00"/>
                </a:solidFill>
                <a:latin typeface="Arial Rounded MT Bold" pitchFamily="34" charset="0"/>
              </a:rPr>
              <a:t>“5</a:t>
            </a:r>
            <a:r>
              <a:rPr lang="en-US" sz="1900" b="1" baseline="30000" dirty="0" smtClean="0">
                <a:solidFill>
                  <a:srgbClr val="FFFF00"/>
                </a:solidFill>
                <a:latin typeface="Arial Rounded MT Bold" pitchFamily="34" charset="0"/>
              </a:rPr>
              <a:t>th</a:t>
            </a:r>
            <a:r>
              <a:rPr lang="en-US" sz="1900" b="1" dirty="0" smtClean="0">
                <a:solidFill>
                  <a:srgbClr val="FFFF00"/>
                </a:solidFill>
                <a:latin typeface="Arial Rounded MT Bold" pitchFamily="34" charset="0"/>
              </a:rPr>
              <a:t> then 6</a:t>
            </a:r>
            <a:r>
              <a:rPr lang="en-US" sz="1900" b="1" baseline="30000" dirty="0" smtClean="0">
                <a:solidFill>
                  <a:srgbClr val="FFFF00"/>
                </a:solidFill>
                <a:latin typeface="Arial Rounded MT Bold" pitchFamily="34" charset="0"/>
              </a:rPr>
              <a:t>th</a:t>
            </a:r>
            <a:r>
              <a:rPr lang="en-US" sz="1900" b="1" dirty="0" smtClean="0">
                <a:solidFill>
                  <a:srgbClr val="FFFF00"/>
                </a:solidFill>
                <a:latin typeface="Arial Rounded MT Bold" pitchFamily="34" charset="0"/>
              </a:rPr>
              <a:t> Trumpet “. </a:t>
            </a:r>
            <a:br>
              <a:rPr lang="en-US" sz="1900" b="1" dirty="0" smtClean="0">
                <a:solidFill>
                  <a:srgbClr val="FFFF00"/>
                </a:solidFill>
                <a:latin typeface="Arial Rounded MT Bold" pitchFamily="34" charset="0"/>
              </a:rPr>
            </a:br>
            <a:r>
              <a:rPr lang="en-US" sz="1900" b="1" dirty="0" smtClean="0">
                <a:latin typeface="Arial Rounded MT Bold" pitchFamily="34" charset="0"/>
              </a:rPr>
              <a:t/>
            </a:r>
            <a:br>
              <a:rPr lang="en-US" sz="1900" b="1" dirty="0" smtClean="0">
                <a:latin typeface="Arial Rounded MT Bold" pitchFamily="34" charset="0"/>
              </a:rPr>
            </a:br>
            <a:r>
              <a:rPr lang="en-US" sz="1900" b="1" dirty="0" smtClean="0">
                <a:latin typeface="Arial Rounded MT Bold" pitchFamily="34" charset="0"/>
              </a:rPr>
              <a:t>See website for more information:  https://en.wikipedia.org/wiki/Kuwaiti_oil_fires</a:t>
            </a:r>
            <a:r>
              <a:rPr lang="en-US" b="1" dirty="0" smtClean="0">
                <a:latin typeface="Arial Rounded MT Bold" pitchFamily="34" charset="0"/>
              </a:rPr>
              <a:t/>
            </a:r>
            <a:br>
              <a:rPr lang="en-US" b="1" dirty="0" smtClean="0">
                <a:latin typeface="Arial Rounded MT Bold" pitchFamily="34" charset="0"/>
              </a:rPr>
            </a:b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4000" r="-24000"/>
          </a:stretch>
        </a:blipFill>
        <a:effectLst/>
      </p:bgPr>
    </p:bg>
    <p:spTree>
      <p:nvGrpSpPr>
        <p:cNvPr id="1" name=""/>
        <p:cNvGrpSpPr/>
        <p:nvPr/>
      </p:nvGrpSpPr>
      <p:grpSpPr>
        <a:xfrm>
          <a:off x="0" y="0"/>
          <a:ext cx="0" cy="0"/>
          <a:chOff x="0" y="0"/>
          <a:chExt cx="0" cy="0"/>
        </a:xfrm>
      </p:grpSpPr>
    </p:spTree>
  </p:cSld>
  <p:clrMapOvr>
    <a:masterClrMapping/>
  </p:clrMapOvr>
  <p:transition>
    <p:newsfla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500034" y="500042"/>
            <a:ext cx="8143932" cy="5857916"/>
          </a:xfrm>
          <a:prstGeom prst="rect">
            <a:avLst/>
          </a:prstGeom>
          <a:noFill/>
          <a:ln w="9525">
            <a:noFill/>
            <a:miter lim="800000"/>
            <a:headEnd/>
            <a:tailEnd/>
          </a:ln>
          <a:effectLst/>
        </p:spPr>
      </p:pic>
    </p:spTree>
  </p:cSld>
  <p:clrMapOvr>
    <a:masterClrMapping/>
  </p:clrMapOvr>
  <p:transition>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4000" r="-2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166"/>
            <a:ext cx="7772400" cy="1000132"/>
          </a:xfrm>
        </p:spPr>
        <p:txBody>
          <a:bodyPr>
            <a:normAutofit fontScale="90000"/>
          </a:bodyPr>
          <a:lstStyle/>
          <a:p>
            <a:r>
              <a:rPr lang="en-US" sz="3200" b="1" dirty="0"/>
              <a:t>The 4</a:t>
            </a:r>
            <a:r>
              <a:rPr lang="en-US" sz="3200" b="1" baseline="30000" dirty="0"/>
              <a:t>th</a:t>
            </a:r>
            <a:r>
              <a:rPr lang="en-US" sz="3200" b="1" dirty="0"/>
              <a:t> Trumpet “Rev 8:12-13”</a:t>
            </a:r>
            <a:r>
              <a:rPr lang="en-US" sz="3200" dirty="0"/>
              <a:t/>
            </a:r>
            <a:br>
              <a:rPr lang="en-US" sz="3200" dirty="0"/>
            </a:br>
            <a:endParaRPr lang="en-US" sz="3200" dirty="0"/>
          </a:p>
        </p:txBody>
      </p:sp>
      <p:sp>
        <p:nvSpPr>
          <p:cNvPr id="3" name="Subtitle 2"/>
          <p:cNvSpPr>
            <a:spLocks noGrp="1"/>
          </p:cNvSpPr>
          <p:nvPr>
            <p:ph type="subTitle" idx="1"/>
          </p:nvPr>
        </p:nvSpPr>
        <p:spPr>
          <a:xfrm>
            <a:off x="1071538" y="3143248"/>
            <a:ext cx="6929486" cy="3429024"/>
          </a:xfrm>
        </p:spPr>
        <p:txBody>
          <a:bodyPr>
            <a:normAutofit/>
          </a:bodyPr>
          <a:lstStyle/>
          <a:p>
            <a:r>
              <a:rPr lang="en-US" sz="2400" b="1" dirty="0">
                <a:solidFill>
                  <a:schemeClr val="tx1"/>
                </a:solidFill>
                <a:latin typeface="Arial Rounded MT Bold" pitchFamily="34" charset="0"/>
              </a:rPr>
              <a:t>Then the fourth angel </a:t>
            </a:r>
            <a:r>
              <a:rPr lang="en-US" sz="2400" b="1" dirty="0" smtClean="0">
                <a:solidFill>
                  <a:schemeClr val="tx1"/>
                </a:solidFill>
                <a:latin typeface="Arial Rounded MT Bold" pitchFamily="34" charset="0"/>
              </a:rPr>
              <a:t>sounded </a:t>
            </a:r>
          </a:p>
          <a:p>
            <a:endParaRPr lang="en-US" sz="1900" b="1" dirty="0">
              <a:latin typeface="Arial Rounded MT Bold" pitchFamily="34" charset="0"/>
            </a:endParaRPr>
          </a:p>
          <a:p>
            <a:pPr algn="l"/>
            <a:r>
              <a:rPr lang="en-US" sz="1800" b="1" dirty="0" smtClean="0">
                <a:solidFill>
                  <a:srgbClr val="FFFF00"/>
                </a:solidFill>
                <a:latin typeface="Arial Rounded MT Bold" pitchFamily="34" charset="0"/>
              </a:rPr>
              <a:t>And </a:t>
            </a:r>
            <a:r>
              <a:rPr lang="en-US" sz="1800" b="1" dirty="0">
                <a:solidFill>
                  <a:srgbClr val="FFFF00"/>
                </a:solidFill>
                <a:latin typeface="Arial Rounded MT Bold" pitchFamily="34" charset="0"/>
              </a:rPr>
              <a:t>a third of the sun was struck, a third of the moon, and a third of the stars, so that a third of them were darkened. A third of the day did not shine, and likewise the night. </a:t>
            </a:r>
            <a:r>
              <a:rPr lang="en-US" sz="1800" b="1" baseline="30000" dirty="0">
                <a:solidFill>
                  <a:srgbClr val="FFFF00"/>
                </a:solidFill>
                <a:latin typeface="Arial Rounded MT Bold" pitchFamily="34" charset="0"/>
              </a:rPr>
              <a:t> </a:t>
            </a:r>
            <a:r>
              <a:rPr lang="en-US" sz="1800" b="1" dirty="0">
                <a:solidFill>
                  <a:srgbClr val="FFFF00"/>
                </a:solidFill>
                <a:latin typeface="Arial Rounded MT Bold" pitchFamily="34" charset="0"/>
              </a:rPr>
              <a:t>And I looked, and I heard an angel flying through the midst of heaven, saying with a loud voice, “Woe, woe, woe to the inhabitants of the earth, because of the remaining blasts of the trumpet of the three angels who are about to sound!” (NKJV)</a:t>
            </a:r>
            <a:endParaRPr lang="en-US" sz="1800" dirty="0">
              <a:solidFill>
                <a:srgbClr val="FFFF00"/>
              </a:solidFill>
              <a:latin typeface="Arial Rounded MT Bold" pitchFamily="34" charset="0"/>
            </a:endParaRPr>
          </a:p>
          <a:p>
            <a:endParaRPr lang="en-US" dirty="0"/>
          </a:p>
        </p:txBody>
      </p:sp>
      <p:pic>
        <p:nvPicPr>
          <p:cNvPr id="4" name="Picture 2" descr="See the source image"/>
          <p:cNvPicPr>
            <a:picLocks noChangeAspect="1" noChangeArrowheads="1"/>
          </p:cNvPicPr>
          <p:nvPr/>
        </p:nvPicPr>
        <p:blipFill>
          <a:blip r:embed="rId3"/>
          <a:srcRect/>
          <a:stretch>
            <a:fillRect/>
          </a:stretch>
        </p:blipFill>
        <p:spPr bwMode="auto">
          <a:xfrm>
            <a:off x="3071802" y="1071546"/>
            <a:ext cx="3024666" cy="1867121"/>
          </a:xfrm>
          <a:prstGeom prst="rect">
            <a:avLst/>
          </a:prstGeom>
          <a:noFill/>
        </p:spPr>
      </p:pic>
    </p:spTree>
  </p:cSld>
  <p:clrMapOvr>
    <a:masterClrMapping/>
  </p:clrMapOvr>
  <p:transition>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4000" r="-24000"/>
          </a:stretch>
        </a:blipFill>
        <a:effectLst/>
      </p:bgPr>
    </p:bg>
    <p:spTree>
      <p:nvGrpSpPr>
        <p:cNvPr id="1" name=""/>
        <p:cNvGrpSpPr/>
        <p:nvPr/>
      </p:nvGrpSpPr>
      <p:grpSpPr>
        <a:xfrm>
          <a:off x="0" y="0"/>
          <a:ext cx="0" cy="0"/>
          <a:chOff x="0" y="0"/>
          <a:chExt cx="0" cy="0"/>
        </a:xfrm>
      </p:grpSpPr>
      <p:sp>
        <p:nvSpPr>
          <p:cNvPr id="4" name="Title 1"/>
          <p:cNvSpPr>
            <a:spLocks noGrp="1"/>
          </p:cNvSpPr>
          <p:nvPr>
            <p:ph type="subTitle" idx="1"/>
          </p:nvPr>
        </p:nvSpPr>
        <p:spPr>
          <a:xfrm>
            <a:off x="428596" y="1000108"/>
            <a:ext cx="8215370" cy="6143668"/>
          </a:xfrm>
        </p:spPr>
        <p:txBody>
          <a:bodyPr>
            <a:normAutofit fontScale="32500" lnSpcReduction="20000"/>
          </a:bodyPr>
          <a:lstStyle/>
          <a:p>
            <a:r>
              <a:rPr lang="en-US" sz="6200" b="1" dirty="0" smtClean="0">
                <a:solidFill>
                  <a:schemeClr val="tx1"/>
                </a:solidFill>
                <a:latin typeface="Arial Rounded MT Bold" pitchFamily="34" charset="0"/>
              </a:rPr>
              <a:t>This  4</a:t>
            </a:r>
            <a:r>
              <a:rPr lang="en-US" sz="6200" b="1" baseline="30000" dirty="0" smtClean="0">
                <a:solidFill>
                  <a:schemeClr val="tx1"/>
                </a:solidFill>
                <a:latin typeface="Arial Rounded MT Bold" pitchFamily="34" charset="0"/>
              </a:rPr>
              <a:t>th</a:t>
            </a:r>
            <a:r>
              <a:rPr lang="en-US" sz="6200" b="1" dirty="0" smtClean="0">
                <a:solidFill>
                  <a:schemeClr val="tx1"/>
                </a:solidFill>
                <a:latin typeface="Arial Rounded MT Bold" pitchFamily="34" charset="0"/>
              </a:rPr>
              <a:t> Trumpet fulfillment is known </a:t>
            </a:r>
            <a:r>
              <a:rPr lang="en-US" sz="6200" b="1" dirty="0">
                <a:solidFill>
                  <a:schemeClr val="tx1"/>
                </a:solidFill>
                <a:latin typeface="Arial Rounded MT Bold" pitchFamily="34" charset="0"/>
              </a:rPr>
              <a:t>as the Iraq/Kuwait gulf war </a:t>
            </a:r>
            <a:endParaRPr lang="en-US" sz="6200" b="1" dirty="0" smtClean="0">
              <a:solidFill>
                <a:schemeClr val="tx1"/>
              </a:solidFill>
              <a:latin typeface="Arial Rounded MT Bold" pitchFamily="34" charset="0"/>
            </a:endParaRPr>
          </a:p>
          <a:p>
            <a:endParaRPr lang="en-US" sz="6200" b="1" dirty="0" smtClean="0">
              <a:solidFill>
                <a:schemeClr val="tx1"/>
              </a:solidFill>
              <a:latin typeface="Arial Rounded MT Bold" pitchFamily="34" charset="0"/>
            </a:endParaRPr>
          </a:p>
          <a:p>
            <a:r>
              <a:rPr lang="en-US" sz="8000" b="1" dirty="0" smtClean="0">
                <a:solidFill>
                  <a:srgbClr val="FF0000"/>
                </a:solidFill>
                <a:latin typeface="Arial Rounded MT Bold" pitchFamily="34" charset="0"/>
              </a:rPr>
              <a:t>“</a:t>
            </a:r>
            <a:r>
              <a:rPr lang="en-US" sz="8000" b="1" dirty="0">
                <a:solidFill>
                  <a:srgbClr val="FF0000"/>
                </a:solidFill>
                <a:latin typeface="Arial Rounded MT Bold" pitchFamily="34" charset="0"/>
              </a:rPr>
              <a:t>Dessert Storm</a:t>
            </a:r>
            <a:r>
              <a:rPr lang="en-US" sz="8000" b="1" dirty="0" smtClean="0">
                <a:solidFill>
                  <a:srgbClr val="FF0000"/>
                </a:solidFill>
                <a:latin typeface="Arial Rounded MT Bold" pitchFamily="34" charset="0"/>
              </a:rPr>
              <a:t>’</a:t>
            </a:r>
          </a:p>
          <a:p>
            <a:pPr algn="l"/>
            <a:endParaRPr lang="en-US" sz="5500" b="1" dirty="0" smtClean="0">
              <a:solidFill>
                <a:srgbClr val="FFFF00"/>
              </a:solidFill>
              <a:latin typeface="Arial Rounded MT Bold" pitchFamily="34" charset="0"/>
            </a:endParaRPr>
          </a:p>
          <a:p>
            <a:pPr algn="l"/>
            <a:r>
              <a:rPr lang="en-US" sz="5500" b="1" dirty="0" smtClean="0">
                <a:solidFill>
                  <a:schemeClr val="tx1"/>
                </a:solidFill>
                <a:latin typeface="Arial Rounded MT Bold" pitchFamily="34" charset="0"/>
              </a:rPr>
              <a:t>This war went from 2</a:t>
            </a:r>
            <a:r>
              <a:rPr lang="en-US" sz="5500" b="1" baseline="30000" dirty="0" smtClean="0">
                <a:solidFill>
                  <a:schemeClr val="tx1"/>
                </a:solidFill>
                <a:latin typeface="Arial Rounded MT Bold" pitchFamily="34" charset="0"/>
              </a:rPr>
              <a:t>nd</a:t>
            </a:r>
            <a:r>
              <a:rPr lang="en-US" sz="5500" b="1" dirty="0" smtClean="0">
                <a:solidFill>
                  <a:schemeClr val="tx1"/>
                </a:solidFill>
                <a:latin typeface="Arial Rounded MT Bold" pitchFamily="34" charset="0"/>
              </a:rPr>
              <a:t> </a:t>
            </a:r>
            <a:r>
              <a:rPr lang="en-US" sz="5500" b="1" dirty="0">
                <a:solidFill>
                  <a:schemeClr val="tx1"/>
                </a:solidFill>
                <a:latin typeface="Arial Rounded MT Bold" pitchFamily="34" charset="0"/>
              </a:rPr>
              <a:t>August 1990 to 28</a:t>
            </a:r>
            <a:r>
              <a:rPr lang="en-US" sz="5500" b="1" baseline="30000" dirty="0">
                <a:solidFill>
                  <a:schemeClr val="tx1"/>
                </a:solidFill>
                <a:latin typeface="Arial Rounded MT Bold" pitchFamily="34" charset="0"/>
              </a:rPr>
              <a:t>th</a:t>
            </a:r>
            <a:r>
              <a:rPr lang="en-US" sz="5500" b="1" dirty="0">
                <a:solidFill>
                  <a:schemeClr val="tx1"/>
                </a:solidFill>
                <a:latin typeface="Arial Rounded MT Bold" pitchFamily="34" charset="0"/>
              </a:rPr>
              <a:t> February </a:t>
            </a:r>
            <a:r>
              <a:rPr lang="en-US" sz="5500" b="1" dirty="0" smtClean="0">
                <a:solidFill>
                  <a:schemeClr val="tx1"/>
                </a:solidFill>
                <a:latin typeface="Arial Rounded MT Bold" pitchFamily="34" charset="0"/>
              </a:rPr>
              <a:t>1991, it was a </a:t>
            </a:r>
            <a:r>
              <a:rPr lang="en-US" sz="5500" b="1" dirty="0">
                <a:solidFill>
                  <a:schemeClr val="tx1"/>
                </a:solidFill>
                <a:latin typeface="Arial Rounded MT Bold" pitchFamily="34" charset="0"/>
              </a:rPr>
              <a:t>6 </a:t>
            </a:r>
            <a:r>
              <a:rPr lang="en-US" sz="5500" b="1" dirty="0" smtClean="0">
                <a:solidFill>
                  <a:schemeClr val="tx1"/>
                </a:solidFill>
                <a:latin typeface="Arial Rounded MT Bold" pitchFamily="34" charset="0"/>
              </a:rPr>
              <a:t>month  </a:t>
            </a:r>
            <a:r>
              <a:rPr lang="en-US" sz="5500" b="1" dirty="0">
                <a:solidFill>
                  <a:schemeClr val="tx1"/>
                </a:solidFill>
                <a:latin typeface="Arial Rounded MT Bold" pitchFamily="34" charset="0"/>
              </a:rPr>
              <a:t>war </a:t>
            </a:r>
            <a:r>
              <a:rPr lang="en-US" sz="5500" b="1" dirty="0" smtClean="0">
                <a:solidFill>
                  <a:schemeClr val="tx1"/>
                </a:solidFill>
                <a:latin typeface="Arial Rounded MT Bold" pitchFamily="34" charset="0"/>
              </a:rPr>
              <a:t>. George </a:t>
            </a:r>
            <a:r>
              <a:rPr lang="en-US" sz="5500" b="1" dirty="0">
                <a:solidFill>
                  <a:schemeClr val="tx1"/>
                </a:solidFill>
                <a:latin typeface="Arial Rounded MT Bold" pitchFamily="34" charset="0"/>
              </a:rPr>
              <a:t>W Bush senior </a:t>
            </a:r>
            <a:r>
              <a:rPr lang="en-US" sz="5500" b="1" dirty="0" smtClean="0">
                <a:solidFill>
                  <a:schemeClr val="tx1"/>
                </a:solidFill>
                <a:latin typeface="Arial Rounded MT Bold" pitchFamily="34" charset="0"/>
              </a:rPr>
              <a:t> was </a:t>
            </a:r>
            <a:r>
              <a:rPr lang="en-US" sz="5500" b="1" dirty="0">
                <a:solidFill>
                  <a:schemeClr val="tx1"/>
                </a:solidFill>
                <a:latin typeface="Arial Rounded MT Bold" pitchFamily="34" charset="0"/>
              </a:rPr>
              <a:t>president of the </a:t>
            </a:r>
            <a:r>
              <a:rPr lang="en-US" sz="5500" b="1" dirty="0" smtClean="0">
                <a:solidFill>
                  <a:schemeClr val="tx1"/>
                </a:solidFill>
                <a:latin typeface="Arial Rounded MT Bold" pitchFamily="34" charset="0"/>
              </a:rPr>
              <a:t>USA  and Saddam Hussein was leader of Iraq at the time.</a:t>
            </a:r>
          </a:p>
          <a:p>
            <a:pPr algn="l"/>
            <a:endParaRPr lang="en-US" sz="5500" dirty="0">
              <a:latin typeface="Arial Rounded MT Bold" pitchFamily="34" charset="0"/>
            </a:endParaRPr>
          </a:p>
          <a:p>
            <a:pPr algn="l"/>
            <a:r>
              <a:rPr lang="en-US" sz="5500" b="1" dirty="0" smtClean="0">
                <a:latin typeface="Arial Rounded MT Bold" pitchFamily="34" charset="0"/>
              </a:rPr>
              <a:t>Saddam’s invasion of Kuwait lasted 6 months from August 1990 to Dec 1991 he wanted Kuwait's oil fields.  The international community especially the USA rejected Saddam’s advancement into Kuwait as oil is economic power , so they sent in a coalition of forces to remove him. At Saddam’s retreat  over 700 oil </a:t>
            </a:r>
            <a:r>
              <a:rPr lang="en-US" sz="5500" b="1" dirty="0">
                <a:latin typeface="Arial Rounded MT Bold" pitchFamily="34" charset="0"/>
              </a:rPr>
              <a:t>well fires were </a:t>
            </a:r>
            <a:r>
              <a:rPr lang="en-US" sz="5500" b="1" dirty="0" smtClean="0">
                <a:latin typeface="Arial Rounded MT Bold" pitchFamily="34" charset="0"/>
              </a:rPr>
              <a:t>set on fire in </a:t>
            </a:r>
            <a:r>
              <a:rPr lang="en-US" sz="5500" b="1" dirty="0">
                <a:latin typeface="Arial Rounded MT Bold" pitchFamily="34" charset="0"/>
              </a:rPr>
              <a:t>January and February of </a:t>
            </a:r>
            <a:r>
              <a:rPr lang="en-US" sz="5500" b="1" dirty="0" smtClean="0">
                <a:latin typeface="Arial Rounded MT Bold" pitchFamily="34" charset="0"/>
              </a:rPr>
              <a:t>1991. This was done to protect Iraqi </a:t>
            </a:r>
            <a:r>
              <a:rPr lang="en-US" sz="5500" b="1" dirty="0">
                <a:latin typeface="Arial Rounded MT Bold" pitchFamily="34" charset="0"/>
              </a:rPr>
              <a:t>solders from US </a:t>
            </a:r>
            <a:r>
              <a:rPr lang="en-US" sz="5500" b="1" dirty="0" smtClean="0">
                <a:latin typeface="Arial Rounded MT Bold" pitchFamily="34" charset="0"/>
              </a:rPr>
              <a:t>laser guided missiles that could not penetrate through the thick smoke. This oil well event was man made </a:t>
            </a:r>
            <a:r>
              <a:rPr lang="en-US" sz="5500" b="1" dirty="0">
                <a:latin typeface="Arial Rounded MT Bold" pitchFamily="34" charset="0"/>
              </a:rPr>
              <a:t>and unprecedented in human history. The last oil well was extinguished by November 1991 </a:t>
            </a:r>
            <a:r>
              <a:rPr lang="en-US" sz="5500" b="1" dirty="0" smtClean="0">
                <a:latin typeface="Arial Rounded MT Bold" pitchFamily="34" charset="0"/>
              </a:rPr>
              <a:t>after months </a:t>
            </a:r>
            <a:r>
              <a:rPr lang="en-US" sz="5500" b="1" dirty="0">
                <a:latin typeface="Arial Rounded MT Bold" pitchFamily="34" charset="0"/>
              </a:rPr>
              <a:t>of continual </a:t>
            </a:r>
            <a:r>
              <a:rPr lang="en-US" sz="5500" b="1" dirty="0" smtClean="0">
                <a:latin typeface="Arial Rounded MT Bold" pitchFamily="34" charset="0"/>
              </a:rPr>
              <a:t>fire </a:t>
            </a:r>
            <a:r>
              <a:rPr lang="en-US" sz="5500" b="1" dirty="0">
                <a:latin typeface="Arial Rounded MT Bold" pitchFamily="34" charset="0"/>
              </a:rPr>
              <a:t>and smoke over Kuwait and Iraq. </a:t>
            </a:r>
            <a:endParaRPr lang="en-US" sz="5500" b="1" dirty="0" smtClean="0">
              <a:latin typeface="Arial Rounded MT Bold" pitchFamily="34" charset="0"/>
            </a:endParaRPr>
          </a:p>
          <a:p>
            <a:pPr algn="l"/>
            <a:endParaRPr lang="en-AU" sz="5500" b="1" dirty="0">
              <a:latin typeface="Arial Rounded MT Bold" pitchFamily="34" charset="0"/>
            </a:endParaRPr>
          </a:p>
          <a:p>
            <a:r>
              <a:rPr lang="en-AU" sz="2500" dirty="0" smtClean="0">
                <a:latin typeface="Arial Rounded MT Bold" pitchFamily="34" charset="0"/>
              </a:rPr>
              <a:t>(Video)</a:t>
            </a:r>
            <a:endParaRPr lang="en-US" sz="2500" dirty="0">
              <a:latin typeface="Arial Rounded MT Bold" pitchFamily="34" charset="0"/>
            </a:endParaRPr>
          </a:p>
          <a:p>
            <a:endParaRPr lang="en-US" dirty="0"/>
          </a:p>
        </p:txBody>
      </p:sp>
      <p:pic>
        <p:nvPicPr>
          <p:cNvPr id="6" name="Oil Fields of Kuwait - Baraka [HD].avi">
            <a:hlinkClick r:id="" action="ppaction://media"/>
          </p:cNvPr>
          <p:cNvPicPr>
            <a:picLocks noRot="1" noChangeAspect="1"/>
          </p:cNvPicPr>
          <p:nvPr>
            <a:videoFile r:link="rId1"/>
          </p:nvPr>
        </p:nvPicPr>
        <p:blipFill>
          <a:blip r:embed="rId5"/>
          <a:stretch>
            <a:fillRect/>
          </a:stretch>
        </p:blipFill>
        <p:spPr>
          <a:xfrm>
            <a:off x="-3214742" y="142852"/>
            <a:ext cx="2928958" cy="1643062"/>
          </a:xfrm>
          <a:prstGeom prst="rect">
            <a:avLst/>
          </a:prstGeom>
        </p:spPr>
      </p:pic>
      <p:pic>
        <p:nvPicPr>
          <p:cNvPr id="5" name="Flames of Kuwait - Gulf War 1990.mp4">
            <a:hlinkClick r:id="" action="ppaction://media"/>
          </p:cNvPr>
          <p:cNvPicPr>
            <a:picLocks noRot="1" noChangeAspect="1"/>
          </p:cNvPicPr>
          <p:nvPr>
            <a:videoFile r:link="rId2"/>
          </p:nvPr>
        </p:nvPicPr>
        <p:blipFill>
          <a:blip r:embed="rId6"/>
          <a:stretch>
            <a:fillRect/>
          </a:stretch>
        </p:blipFill>
        <p:spPr>
          <a:xfrm flipH="1">
            <a:off x="-3214742" y="2214554"/>
            <a:ext cx="2928958" cy="1862111"/>
          </a:xfrm>
          <a:prstGeom prst="rect">
            <a:avLst/>
          </a:prstGeom>
        </p:spPr>
      </p:pic>
    </p:spTree>
  </p:cSld>
  <p:clrMapOvr>
    <a:masterClrMapping/>
  </p:clrMapOvr>
  <p:transition>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p:cTn id="13"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5729"/>
            <a:ext cx="7772400" cy="857255"/>
          </a:xfrm>
        </p:spPr>
        <p:txBody>
          <a:bodyPr>
            <a:normAutofit/>
          </a:bodyPr>
          <a:lstStyle/>
          <a:p>
            <a:r>
              <a:rPr lang="en-AU" sz="2800" dirty="0" smtClean="0">
                <a:latin typeface="Arial Rounded MT Bold" pitchFamily="34" charset="0"/>
              </a:rPr>
              <a:t>Burning oil lake 1991 “Kuwait”</a:t>
            </a:r>
            <a:endParaRPr lang="en-US" sz="2800" dirty="0">
              <a:latin typeface="Arial Rounded MT Bold" pitchFamily="34" charset="0"/>
            </a:endParaRPr>
          </a:p>
        </p:txBody>
      </p:sp>
      <p:pic>
        <p:nvPicPr>
          <p:cNvPr id="4" name="Picture 3" descr="https://upload.wikimedia.org/wikipedia/commons/thumb/8/83/F-14A_VF-114_over_burning_Kuwaiti_oil_well_1991.JPEG/800px-F-14A_VF-114_over_burning_Kuwaiti_oil_well_1991.JPEG"/>
          <p:cNvPicPr/>
          <p:nvPr/>
        </p:nvPicPr>
        <p:blipFill>
          <a:blip r:embed="rId3"/>
          <a:srcRect/>
          <a:stretch>
            <a:fillRect/>
          </a:stretch>
        </p:blipFill>
        <p:spPr bwMode="auto">
          <a:xfrm>
            <a:off x="642910" y="1500174"/>
            <a:ext cx="7929618" cy="4929222"/>
          </a:xfrm>
          <a:prstGeom prst="rect">
            <a:avLst/>
          </a:prstGeom>
          <a:noFill/>
          <a:ln w="9525">
            <a:noFill/>
            <a:miter lim="800000"/>
            <a:headEnd/>
            <a:tailEnd/>
          </a:ln>
        </p:spPr>
      </p:pic>
    </p:spTree>
  </p:cSld>
  <p:clrMapOvr>
    <a:masterClrMapping/>
  </p:clrMapOvr>
  <p:transition>
    <p:wedg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4291"/>
            <a:ext cx="7772400" cy="1143007"/>
          </a:xfrm>
        </p:spPr>
        <p:txBody>
          <a:bodyPr>
            <a:normAutofit/>
          </a:bodyPr>
          <a:lstStyle/>
          <a:p>
            <a:r>
              <a:rPr lang="en-AU" sz="3600" dirty="0" smtClean="0"/>
              <a:t>An oil field on fire 1991</a:t>
            </a:r>
            <a:endParaRPr lang="en-US" sz="3600" dirty="0"/>
          </a:p>
        </p:txBody>
      </p:sp>
      <p:pic>
        <p:nvPicPr>
          <p:cNvPr id="4" name="Picture 3" descr="https://upload.wikimedia.org/wikipedia/commons/thumb/7/78/Kuwait_burn_oilfield.png/1024px-Kuwait_burn_oilfield.png"/>
          <p:cNvPicPr/>
          <p:nvPr/>
        </p:nvPicPr>
        <p:blipFill>
          <a:blip r:embed="rId3"/>
          <a:srcRect/>
          <a:stretch>
            <a:fillRect/>
          </a:stretch>
        </p:blipFill>
        <p:spPr bwMode="auto">
          <a:xfrm>
            <a:off x="642910" y="1428736"/>
            <a:ext cx="7929617" cy="4929222"/>
          </a:xfrm>
          <a:prstGeom prst="rect">
            <a:avLst/>
          </a:prstGeom>
          <a:noFill/>
          <a:ln w="9525">
            <a:noFill/>
            <a:miter lim="800000"/>
            <a:headEnd/>
            <a:tailEnd/>
          </a:ln>
        </p:spPr>
      </p:pic>
    </p:spTree>
  </p:cSld>
  <p:clrMapOvr>
    <a:masterClrMapping/>
  </p:clrMapOvr>
  <p:transition>
    <p:strips dir="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srcRect/>
          <a:stretch>
            <a:fillRect/>
          </a:stretch>
        </p:blipFill>
        <p:spPr bwMode="auto">
          <a:xfrm>
            <a:off x="714348" y="714356"/>
            <a:ext cx="7822461" cy="5500726"/>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642910" y="642918"/>
            <a:ext cx="7929618" cy="5715039"/>
          </a:xfrm>
          <a:prstGeom prst="rect">
            <a:avLst/>
          </a:prstGeom>
          <a:noFill/>
          <a:ln w="9525">
            <a:noFill/>
            <a:miter lim="800000"/>
            <a:headEnd/>
            <a:tailEnd/>
          </a:ln>
          <a:effectLst/>
        </p:spPr>
      </p:pic>
    </p:spTree>
  </p:cSld>
  <p:clrMapOvr>
    <a:masterClrMapping/>
  </p:clrMapOvr>
  <p:transition>
    <p:wheel spokes="3"/>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637012" y="642919"/>
            <a:ext cx="7792640" cy="5500726"/>
          </a:xfrm>
          <a:prstGeom prst="rect">
            <a:avLst/>
          </a:prstGeom>
          <a:noFill/>
          <a:ln w="9525">
            <a:noFill/>
            <a:miter lim="800000"/>
            <a:headEnd/>
            <a:tailEnd/>
          </a:ln>
          <a:effectLst/>
        </p:spPr>
      </p:pic>
    </p:spTree>
  </p:cSld>
  <p:clrMapOvr>
    <a:masterClrMapping/>
  </p:clrMapOvr>
  <p:transition>
    <p:wheel spokes="8"/>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347</TotalTime>
  <Words>574</Words>
  <Application>Microsoft Office PowerPoint</Application>
  <PresentationFormat>On-screen Show (4:3)</PresentationFormat>
  <Paragraphs>28</Paragraphs>
  <Slides>19</Slides>
  <Notes>1</Notes>
  <HiddenSlides>0</HiddenSlides>
  <MMClips>2</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Slide 1</vt:lpstr>
      <vt:lpstr>Slide 2</vt:lpstr>
      <vt:lpstr>The 4th Trumpet “Rev 8:12-13” </vt:lpstr>
      <vt:lpstr>Slide 4</vt:lpstr>
      <vt:lpstr>Burning oil lake 1991 “Kuwait”</vt:lpstr>
      <vt:lpstr>An oil field on fire 1991</vt:lpstr>
      <vt:lpstr>Slide 7</vt:lpstr>
      <vt:lpstr>Slide 8</vt:lpstr>
      <vt:lpstr>Slide 9</vt:lpstr>
      <vt:lpstr>Slide 10</vt:lpstr>
      <vt:lpstr>Satellite photos of smoke plumes from the Kuwait oil fires &amp; burning oil lakes April 7, 1991  </vt:lpstr>
      <vt:lpstr>Slide 12</vt:lpstr>
      <vt:lpstr>1991 satellite photo by NASA, Iraq /Kuwait region,732 oil wells on fire blocking out the sun, moon and stars by day and by night. </vt:lpstr>
      <vt:lpstr>Slide 14</vt:lpstr>
      <vt:lpstr>Slide 15</vt:lpstr>
      <vt:lpstr>In this 1991 oil fires event about 8,000,000 million barrels of crude oil had  also been purposely spilled into the Persian Gulf, creating an environmental hazard to marine life and birds, approximately 20,000 birds died. A 12-inch thick oil slick was created that covered an estimated 400 miles of shoreline. Only a very small portion of the oil was recovered one million barrels.   The oil slick threatened the desalinization plants at Jubal and Saudi Arabia, booms and skimming operations were launched to protect the plants. The  darkness blocking the daylight and  moonlight  for 11 months was a “shortening of the times” for men in the light of day and night., a  “shortening of the times” warning to the world.    And I looked, and I heard an angel flying through the midst of heaven, saying with a loud voice, “Woe, woe, woe to the inhabitants of the earth, because of the remaining blasts of the trumpet of the three angels who are about to sound!” (NKJV)   The 4th  Trumpet leads us into the 5th trumpet woe the first of the last 3 woes of Revelations. . </vt:lpstr>
      <vt:lpstr>     Ten years later  9/11 hit on Sept 11th , 2001 the world felt and new something had changed dramatically the 5th Trumpet  first woe had begun. Since 9/11 an increased  acceleration  of the “shortening of times and seasons” has occurred, taking us into quickened revelation chapter fulfillments.  With increased disasters increasing sorrows, weather patterns, floods, earthquakes, wars and economic turmoil in nations. Then on the world scene in 2009 the Rev 13:1-10“Antichrist Beast from the sea” appears.   in 2009 the Euphrates Rev 16:12-16 river starts drying up . The Muslim Arab spring happens in 2011 causing three nations to  come under Muslim Brotherhood control. In 2013  Christians  begin to get “warred against” by Hezbollah and Isis in Syria and Iraq as found in Rev 13:7 all manifesting in the Middle east. Persecution of Christians in Muslim dominated nations doubles in 2013 alone with reports of 160  to 200 thousand per year  now being martyred around the world a huge increase.    </vt:lpstr>
      <vt:lpstr>There was the economic collapse in 2008 equivalent to the 1929 stock market crash both lost an estimated 70 Trillion. This crash sent nations into global economic crisis and debt many have not recovered such as Venezuela , Brazil , Canada, Mexico , Nigeria , Argentina , Ireland and China now at a ten year low . The emerging  international market debt bubble has grown in the last 16 years from 9 trillion to 63 trillion dollars.   You have had increased violence  and multiplied terrorist attacks around the world . We now have  the UN enforced international refugee crisis of mainly Muslim immigration into European nations by the millions causing an invasion of Islamic ideals. You have the UN/Vatican New World Order advancement from 2009 with  ex German Chancellor Herman Van Rompy’s declaration  that the “New World Order” has begun.   All of these historical events since Kuwait , 9 /11 and the 2003 Iraq invasion  have loosed the spiritual Islamic beast nature to rise up to bring  recovery  to the “Rev 13:3 ” beasts  wounded head from WW1, the first Trumpet .  This  is all being stirred into action with “WW3” looming in the Middle East that will lead us into the final battle of Armageddon against Israel. All of this flows into the “5th then 6th Trumpet “.   See website for more information:  https://en.wikipedia.org/wiki/Kuwaiti_oil_fires </vt:lpstr>
      <vt:lpstr>Slide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4th Trumpet “Rev 8:12-13”</dc:title>
  <dc:creator>Brian Thompson</dc:creator>
  <cp:lastModifiedBy>Brian Thompson</cp:lastModifiedBy>
  <cp:revision>47</cp:revision>
  <dcterms:created xsi:type="dcterms:W3CDTF">2019-07-16T06:38:35Z</dcterms:created>
  <dcterms:modified xsi:type="dcterms:W3CDTF">2019-08-12T05:27:29Z</dcterms:modified>
</cp:coreProperties>
</file>