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3" r:id="rId3"/>
    <p:sldId id="256" r:id="rId4"/>
    <p:sldId id="257" r:id="rId5"/>
    <p:sldId id="260" r:id="rId6"/>
    <p:sldId id="259" r:id="rId7"/>
    <p:sldId id="261" r:id="rId8"/>
    <p:sldId id="264" r:id="rId9"/>
    <p:sldId id="258"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65" d="100"/>
          <a:sy n="65" d="100"/>
        </p:scale>
        <p:origin x="-145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F2F33-3403-4D86-B9A7-90A8F9E78A56}" type="datetimeFigureOut">
              <a:rPr lang="en-US" smtClean="0"/>
              <a:pPr/>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817F2-48E0-4B2D-9C39-C61BE812E1B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4000" r="-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F2F33-3403-4D86-B9A7-90A8F9E78A56}" type="datetimeFigureOut">
              <a:rPr lang="en-US" smtClean="0"/>
              <a:pPr/>
              <a:t>10/30/2019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A817F2-48E0-4B2D-9C39-C61BE812E1B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1.xml"/><Relationship Id="rId1" Type="http://schemas.openxmlformats.org/officeDocument/2006/relationships/video" Target="file:///C:\Users\brian.LAPTOP-AKV74GUI\Desktop\World%20War%20II%20How%20Did%20It%20Start.avi"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1.xml"/><Relationship Id="rId1" Type="http://schemas.openxmlformats.org/officeDocument/2006/relationships/video" Target="file:///C:\Users\brian.LAPTOP-AKV74GUI\Desktop\Rev%20and%20Daniel%20Book%2014.1.19%20Fin\Revelation%20unsealed%20powerpoints\10.%20Trumpet%202%20%20WW2%201939%20-1945%20powerpoint\Hiroshima%20Dropping%20The%20Bomb%20-%20Hiroshima%20-%20BBC.avi"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pacinst.com/terrorists/chapter7/ww2.html"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video" Target="file:///C:\Users\brian.LAPTOP-AKV74GUI\Desktop\Rev%20and%20Daniel%20Book%2014.1.19%20Fin\Revelation%20unsealed%20powerpoints\10.%20Trumpet%202%20%20WW2%201939%20-1945%20powerpoint\Hitler%20and%20the%20Roman%20Catholic%20Church.avi" TargetMode="External"/><Relationship Id="rId7" Type="http://schemas.openxmlformats.org/officeDocument/2006/relationships/image" Target="../media/image11.png"/><Relationship Id="rId2" Type="http://schemas.openxmlformats.org/officeDocument/2006/relationships/video" Target="file:///C:\Users\brian.LAPTOP-AKV74GUI\Desktop\Rev%20and%20Daniel%20Book%2014.1.19%20Fin\Revelation%20unsealed%20powerpoints\10.%20Trumpet%202%20%20WW2%201939%20-1945%20powerpoint\Fascist%20Dictator%20signed%20Vatican%20City%20State%20into%20being.avi" TargetMode="External"/><Relationship Id="rId1" Type="http://schemas.openxmlformats.org/officeDocument/2006/relationships/video" Target="file:///C:\Users\brian.LAPTOP-AKV74GUI\Desktop\Rev%20and%20Daniel%20Book%2014.1.19%20Fin\Revelation%20unsealed%20powerpoints\10.%20Trumpet%202%20%20WW2%201939%20-1945%20powerpoint\Muslim%20Waffen%20SS%20praying%20(Slovakia,%201944).avi" TargetMode="Externa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iakal.wordpress.com/2016/08/18/the-alliance-between-hitler-and-the-muslim-brotherhood/"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file:///C:\Users\brian.LAPTOP-AKV74GUI\Desktop\Rev%20and%20Daniel%20Book%2014.1.19%20Fin\Revelation%20unsealed%20powerpoints\10.%20Trumpet%202%20%20WW2%201939%20-1945%20powerpoint\HD%20Historic%20Stock%20Footage%20AMMUNITION%20DUMPED%20IN%20OCEAN!.avi" TargetMode="External"/><Relationship Id="rId1" Type="http://schemas.openxmlformats.org/officeDocument/2006/relationships/video" Target="file:///C:\Users\brian.LAPTOP-AKV74GUI\Desktop\Rev%20and%20Daniel%20Book%2014.1.19%20Fin\Revelation%20unsealed%20powerpoints\10.%20Trumpet%202%20%20WW2%201939%20-1945%20powerpoint\WWII%20Shipwrecks.avi" TargetMode="External"/><Relationship Id="rId6" Type="http://schemas.openxmlformats.org/officeDocument/2006/relationships/image" Target="../media/image13.png"/><Relationship Id="rId5" Type="http://schemas.openxmlformats.org/officeDocument/2006/relationships/hyperlink" Target="http://www.answers.com/Q/How_many_ships_participated_in_World_War_2_and_how_many_were_sunk" TargetMode="Externa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LAPTOP-AKV74GUI\Desktop\7-Angels-of-apocalypse.jpg"/>
          <p:cNvPicPr>
            <a:picLocks noChangeAspect="1" noChangeArrowheads="1"/>
          </p:cNvPicPr>
          <p:nvPr/>
        </p:nvPicPr>
        <p:blipFill>
          <a:blip r:embed="rId2" cstate="print"/>
          <a:srcRect/>
          <a:stretch>
            <a:fillRect/>
          </a:stretch>
        </p:blipFill>
        <p:spPr bwMode="auto">
          <a:xfrm>
            <a:off x="500034" y="428604"/>
            <a:ext cx="8143932" cy="6043305"/>
          </a:xfrm>
          <a:prstGeom prst="rect">
            <a:avLst/>
          </a:prstGeom>
          <a:noFill/>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00034" y="428604"/>
            <a:ext cx="8143900" cy="6000792"/>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2910" y="357166"/>
            <a:ext cx="7772400" cy="1000131"/>
          </a:xfrm>
        </p:spPr>
        <p:txBody>
          <a:bodyPr>
            <a:normAutofit fontScale="90000"/>
          </a:bodyPr>
          <a:lstStyle/>
          <a:p>
            <a:r>
              <a:rPr lang="en-US" b="1" dirty="0">
                <a:solidFill>
                  <a:schemeClr val="bg1"/>
                </a:solidFill>
              </a:rPr>
              <a:t>The 2</a:t>
            </a:r>
            <a:r>
              <a:rPr lang="en-US" b="1" baseline="30000" dirty="0">
                <a:solidFill>
                  <a:schemeClr val="bg1"/>
                </a:solidFill>
              </a:rPr>
              <a:t>nd</a:t>
            </a:r>
            <a:r>
              <a:rPr lang="en-US" b="1" dirty="0">
                <a:solidFill>
                  <a:schemeClr val="bg1"/>
                </a:solidFill>
              </a:rPr>
              <a:t> Trumpet Rev 8:8-9</a:t>
            </a:r>
            <a:r>
              <a:rPr lang="en-US" dirty="0"/>
              <a:t/>
            </a:r>
            <a:br>
              <a:rPr lang="en-US" dirty="0"/>
            </a:br>
            <a:endParaRPr lang="en-US" dirty="0"/>
          </a:p>
        </p:txBody>
      </p:sp>
      <p:sp>
        <p:nvSpPr>
          <p:cNvPr id="3" name="Subtitle 2"/>
          <p:cNvSpPr>
            <a:spLocks noGrp="1"/>
          </p:cNvSpPr>
          <p:nvPr>
            <p:ph type="subTitle" idx="1"/>
          </p:nvPr>
        </p:nvSpPr>
        <p:spPr>
          <a:xfrm>
            <a:off x="642910" y="1071546"/>
            <a:ext cx="7929618" cy="5786454"/>
          </a:xfrm>
        </p:spPr>
        <p:txBody>
          <a:bodyPr>
            <a:normAutofit fontScale="85000" lnSpcReduction="20000"/>
          </a:bodyPr>
          <a:lstStyle/>
          <a:p>
            <a:pPr algn="l"/>
            <a:r>
              <a:rPr lang="en-US" sz="2100" b="1" dirty="0" smtClean="0">
                <a:solidFill>
                  <a:srgbClr val="FFFF00"/>
                </a:solidFill>
                <a:latin typeface="Arial Rounded MT Bold" pitchFamily="34" charset="0"/>
              </a:rPr>
              <a:t>Then the second angel sounded: And something like a great mountain burning with fire was thrown into the sea, and a third of the sea became blood.</a:t>
            </a:r>
            <a:r>
              <a:rPr lang="en-US" sz="2100" b="1" baseline="30000" dirty="0" smtClean="0">
                <a:solidFill>
                  <a:srgbClr val="FFFF00"/>
                </a:solidFill>
                <a:latin typeface="Arial Rounded MT Bold" pitchFamily="34" charset="0"/>
              </a:rPr>
              <a:t> </a:t>
            </a:r>
            <a:r>
              <a:rPr lang="en-US" sz="2100" b="1" dirty="0" smtClean="0">
                <a:solidFill>
                  <a:srgbClr val="FFFF00"/>
                </a:solidFill>
                <a:latin typeface="Arial Rounded MT Bold" pitchFamily="34" charset="0"/>
              </a:rPr>
              <a:t>And a third of the living creatures in the sea died, and a third of the ships were destroyed. (</a:t>
            </a:r>
            <a:r>
              <a:rPr lang="en-US" sz="2100" b="1" dirty="0">
                <a:solidFill>
                  <a:srgbClr val="FFFF00"/>
                </a:solidFill>
                <a:latin typeface="Arial Rounded MT Bold" pitchFamily="34" charset="0"/>
              </a:rPr>
              <a:t>NKJV</a:t>
            </a:r>
            <a:r>
              <a:rPr lang="en-US" sz="2100" b="1" dirty="0" smtClean="0">
                <a:solidFill>
                  <a:srgbClr val="FFFF00"/>
                </a:solidFill>
                <a:latin typeface="Arial Rounded MT Bold" pitchFamily="34" charset="0"/>
              </a:rPr>
              <a:t>)</a:t>
            </a:r>
          </a:p>
          <a:p>
            <a:pPr algn="l"/>
            <a:endParaRPr lang="en-AU" sz="2100" b="1" dirty="0">
              <a:solidFill>
                <a:schemeClr val="bg1"/>
              </a:solidFill>
              <a:latin typeface="Arial Rounded MT Bold" pitchFamily="34" charset="0"/>
            </a:endParaRPr>
          </a:p>
          <a:p>
            <a:pPr algn="l"/>
            <a:r>
              <a:rPr lang="en-US" sz="2100" b="1" dirty="0" smtClean="0">
                <a:solidFill>
                  <a:schemeClr val="bg1"/>
                </a:solidFill>
                <a:latin typeface="Arial Rounded MT Bold" pitchFamily="34" charset="0"/>
              </a:rPr>
              <a:t>WW2 started just 21 years after WW1 in September 1939 ending in September </a:t>
            </a:r>
            <a:r>
              <a:rPr lang="en-US" sz="2100" b="1" dirty="0">
                <a:solidFill>
                  <a:schemeClr val="bg1"/>
                </a:solidFill>
                <a:latin typeface="Arial Rounded MT Bold" pitchFamily="34" charset="0"/>
              </a:rPr>
              <a:t>1945 a six year </a:t>
            </a:r>
            <a:r>
              <a:rPr lang="en-US" sz="2100" b="1" dirty="0" smtClean="0">
                <a:solidFill>
                  <a:schemeClr val="bg1"/>
                </a:solidFill>
                <a:latin typeface="Arial Rounded MT Bold" pitchFamily="34" charset="0"/>
              </a:rPr>
              <a:t>war killing between 50 and 70 million people. At the finish of WW1 in </a:t>
            </a:r>
            <a:r>
              <a:rPr lang="en-US" sz="2100" b="1" dirty="0">
                <a:solidFill>
                  <a:schemeClr val="bg1"/>
                </a:solidFill>
                <a:latin typeface="Arial Rounded MT Bold" pitchFamily="34" charset="0"/>
              </a:rPr>
              <a:t>1918 the </a:t>
            </a:r>
            <a:r>
              <a:rPr lang="en-US" sz="2100" b="1" dirty="0" smtClean="0">
                <a:solidFill>
                  <a:schemeClr val="bg1"/>
                </a:solidFill>
                <a:latin typeface="Arial Rounded MT Bold" pitchFamily="34" charset="0"/>
              </a:rPr>
              <a:t>international settlements </a:t>
            </a:r>
            <a:r>
              <a:rPr lang="en-US" sz="2100" b="1" dirty="0">
                <a:solidFill>
                  <a:schemeClr val="bg1"/>
                </a:solidFill>
                <a:latin typeface="Arial Rounded MT Bold" pitchFamily="34" charset="0"/>
              </a:rPr>
              <a:t>of WW1 had not been very wise or fair on the German people. This built much resentment and hatred into the German population towards the controlling European nations who confiscated German territory </a:t>
            </a:r>
            <a:r>
              <a:rPr lang="en-US" sz="2100" b="1" dirty="0" smtClean="0">
                <a:solidFill>
                  <a:schemeClr val="bg1"/>
                </a:solidFill>
                <a:latin typeface="Arial Rounded MT Bold" pitchFamily="34" charset="0"/>
              </a:rPr>
              <a:t> forcing </a:t>
            </a:r>
            <a:r>
              <a:rPr lang="en-US" sz="2100" b="1" dirty="0">
                <a:solidFill>
                  <a:schemeClr val="bg1"/>
                </a:solidFill>
                <a:latin typeface="Arial Rounded MT Bold" pitchFamily="34" charset="0"/>
              </a:rPr>
              <a:t>Germany and its people to pay </a:t>
            </a:r>
            <a:r>
              <a:rPr lang="en-US" sz="2100" b="1" dirty="0" smtClean="0">
                <a:solidFill>
                  <a:schemeClr val="bg1"/>
                </a:solidFill>
                <a:latin typeface="Arial Rounded MT Bold" pitchFamily="34" charset="0"/>
              </a:rPr>
              <a:t>reparations</a:t>
            </a:r>
            <a:r>
              <a:rPr lang="en-US" sz="2100" b="1" dirty="0">
                <a:solidFill>
                  <a:schemeClr val="bg1"/>
                </a:solidFill>
                <a:latin typeface="Arial Rounded MT Bold" pitchFamily="34" charset="0"/>
              </a:rPr>
              <a:t>. This was during hard times in Germany’s own economic situations that were out of control by the 1920’s. </a:t>
            </a:r>
            <a:endParaRPr lang="en-US" sz="2100" b="1" dirty="0" smtClean="0">
              <a:solidFill>
                <a:schemeClr val="bg1"/>
              </a:solidFill>
              <a:latin typeface="Arial Rounded MT Bold" pitchFamily="34" charset="0"/>
            </a:endParaRPr>
          </a:p>
          <a:p>
            <a:pPr algn="l"/>
            <a:endParaRPr lang="en-US" sz="2100" b="1" dirty="0">
              <a:solidFill>
                <a:schemeClr val="bg1"/>
              </a:solidFill>
              <a:latin typeface="Arial Rounded MT Bold" pitchFamily="34" charset="0"/>
            </a:endParaRPr>
          </a:p>
          <a:p>
            <a:pPr algn="l"/>
            <a:r>
              <a:rPr lang="en-US" sz="2100" b="1" dirty="0" smtClean="0">
                <a:solidFill>
                  <a:schemeClr val="bg1"/>
                </a:solidFill>
                <a:latin typeface="Arial Rounded MT Bold" pitchFamily="34" charset="0"/>
              </a:rPr>
              <a:t>The </a:t>
            </a:r>
            <a:r>
              <a:rPr lang="en-US" sz="2100" b="1" dirty="0">
                <a:solidFill>
                  <a:schemeClr val="bg1"/>
                </a:solidFill>
                <a:latin typeface="Arial Rounded MT Bold" pitchFamily="34" charset="0"/>
              </a:rPr>
              <a:t>reparations forced upon Germany were to help rebuild France and repay </a:t>
            </a:r>
            <a:r>
              <a:rPr lang="en-US" sz="2100" b="1" dirty="0" smtClean="0">
                <a:solidFill>
                  <a:schemeClr val="bg1"/>
                </a:solidFill>
                <a:latin typeface="Arial Rounded MT Bold" pitchFamily="34" charset="0"/>
              </a:rPr>
              <a:t>the WW1 </a:t>
            </a:r>
            <a:r>
              <a:rPr lang="en-US" sz="2100" b="1" dirty="0">
                <a:solidFill>
                  <a:schemeClr val="bg1"/>
                </a:solidFill>
                <a:latin typeface="Arial Rounded MT Bold" pitchFamily="34" charset="0"/>
              </a:rPr>
              <a:t>allied war debt to the USA. The German people never believed they had been defeated in WW1 but rather betrayed on the western front by their incompetent leaders and their own weak politicians at home. This caused Europe to become a time bomb ready to explode again due to the unresolved resentments left from WW1. </a:t>
            </a:r>
            <a:r>
              <a:rPr lang="en-US" sz="2100" b="1" dirty="0" smtClean="0">
                <a:solidFill>
                  <a:schemeClr val="bg1"/>
                </a:solidFill>
                <a:latin typeface="Arial Rounded MT Bold" pitchFamily="34" charset="0"/>
              </a:rPr>
              <a:t>This prepared the platform for the raising up of Hitler of Austrian decent to bring fresh hope to Germany.</a:t>
            </a:r>
          </a:p>
          <a:p>
            <a:pPr algn="l"/>
            <a:endParaRPr lang="en-AU" sz="2000" dirty="0" smtClean="0">
              <a:solidFill>
                <a:schemeClr val="bg1"/>
              </a:solidFill>
              <a:latin typeface="Arial Rounded MT Bold" pitchFamily="34" charset="0"/>
            </a:endParaRPr>
          </a:p>
          <a:p>
            <a:r>
              <a:rPr lang="en-AU" sz="900" dirty="0" smtClean="0">
                <a:solidFill>
                  <a:schemeClr val="bg1"/>
                </a:solidFill>
                <a:latin typeface="Arial Rounded MT Bold" pitchFamily="34" charset="0"/>
              </a:rPr>
              <a:t>(Video)</a:t>
            </a:r>
            <a:endParaRPr lang="en-US" sz="900" dirty="0" smtClean="0">
              <a:solidFill>
                <a:schemeClr val="bg1"/>
              </a:solidFill>
              <a:latin typeface="Arial Rounded MT Bold" pitchFamily="34" charset="0"/>
            </a:endParaRPr>
          </a:p>
          <a:p>
            <a:pPr algn="l"/>
            <a:endParaRPr lang="en-US" sz="2000" b="1" dirty="0">
              <a:solidFill>
                <a:schemeClr val="bg1"/>
              </a:solidFill>
              <a:latin typeface="Arial Rounded MT Bold" pitchFamily="34" charset="0"/>
            </a:endParaRPr>
          </a:p>
          <a:p>
            <a:pPr algn="l"/>
            <a:endParaRPr lang="en-US" sz="2000" dirty="0" smtClean="0">
              <a:solidFill>
                <a:schemeClr val="bg1"/>
              </a:solidFill>
              <a:latin typeface="Arial Rounded MT Bold" pitchFamily="34" charset="0"/>
            </a:endParaRPr>
          </a:p>
          <a:p>
            <a:pPr algn="l"/>
            <a:endParaRPr lang="en-US" sz="2000" b="1" dirty="0" smtClean="0">
              <a:solidFill>
                <a:schemeClr val="bg1"/>
              </a:solidFill>
              <a:latin typeface="Arial Rounded MT Bold" pitchFamily="34" charset="0"/>
            </a:endParaRPr>
          </a:p>
          <a:p>
            <a:pPr algn="l"/>
            <a:endParaRPr lang="en-US" sz="2000" dirty="0">
              <a:solidFill>
                <a:schemeClr val="bg1"/>
              </a:solidFill>
              <a:latin typeface="Arial Rounded MT Bold" pitchFamily="34" charset="0"/>
            </a:endParaRPr>
          </a:p>
          <a:p>
            <a:endParaRPr lang="en-US" dirty="0"/>
          </a:p>
        </p:txBody>
      </p:sp>
      <p:pic>
        <p:nvPicPr>
          <p:cNvPr id="4" name="World War II How Did It Start.avi">
            <a:hlinkClick r:id="" action="ppaction://media"/>
          </p:cNvPr>
          <p:cNvPicPr>
            <a:picLocks noRot="1" noChangeAspect="1"/>
          </p:cNvPicPr>
          <p:nvPr>
            <a:videoFile r:link="rId1"/>
          </p:nvPr>
        </p:nvPicPr>
        <p:blipFill>
          <a:blip r:embed="rId4" cstate="print"/>
          <a:stretch>
            <a:fillRect/>
          </a:stretch>
        </p:blipFill>
        <p:spPr>
          <a:xfrm>
            <a:off x="-3429056" y="0"/>
            <a:ext cx="3119438" cy="1754684"/>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4348" y="764704"/>
            <a:ext cx="7772400" cy="720080"/>
          </a:xfrm>
        </p:spPr>
        <p:txBody>
          <a:bodyPr>
            <a:normAutofit fontScale="90000"/>
          </a:bodyPr>
          <a:lstStyle/>
          <a:p>
            <a:r>
              <a:rPr lang="en-US" sz="2200" b="1" dirty="0">
                <a:solidFill>
                  <a:schemeClr val="bg1"/>
                </a:solidFill>
                <a:latin typeface="Arial Rounded MT Bold" pitchFamily="34" charset="0"/>
              </a:rPr>
              <a:t>And something like a great mountain burning with fire was thrown into the sea, and a third of the sea became blood.</a:t>
            </a:r>
            <a:r>
              <a:rPr lang="en-US" sz="2200" b="1" baseline="30000" dirty="0">
                <a:solidFill>
                  <a:schemeClr val="bg1"/>
                </a:solidFill>
                <a:latin typeface="Arial Rounded MT Bold" pitchFamily="34" charset="0"/>
              </a:rPr>
              <a:t> </a:t>
            </a:r>
            <a:r>
              <a:rPr lang="en-US" sz="2200" b="1" dirty="0">
                <a:solidFill>
                  <a:schemeClr val="bg1"/>
                </a:solidFill>
                <a:latin typeface="Arial Rounded MT Bold" pitchFamily="34" charset="0"/>
              </a:rPr>
              <a:t>And a third of the living creatures in the sea died</a:t>
            </a:r>
            <a:r>
              <a:rPr lang="en-US" b="1" dirty="0" smtClean="0">
                <a:solidFill>
                  <a:schemeClr val="bg1"/>
                </a:solidFill>
                <a:latin typeface="Arial Rounded MT Bold" pitchFamily="34" charset="0"/>
              </a:rPr>
              <a:t/>
            </a:r>
            <a:br>
              <a:rPr lang="en-US" b="1" dirty="0" smtClean="0">
                <a:solidFill>
                  <a:schemeClr val="bg1"/>
                </a:solidFill>
                <a:latin typeface="Arial Rounded MT Bold" pitchFamily="34" charset="0"/>
              </a:rPr>
            </a:br>
            <a:endParaRPr lang="en-US" dirty="0"/>
          </a:p>
        </p:txBody>
      </p:sp>
      <p:sp>
        <p:nvSpPr>
          <p:cNvPr id="3" name="Subtitle 2"/>
          <p:cNvSpPr>
            <a:spLocks noGrp="1"/>
          </p:cNvSpPr>
          <p:nvPr>
            <p:ph type="subTitle" idx="1"/>
          </p:nvPr>
        </p:nvSpPr>
        <p:spPr>
          <a:xfrm>
            <a:off x="714348" y="620688"/>
            <a:ext cx="7643866" cy="6237312"/>
          </a:xfrm>
        </p:spPr>
        <p:txBody>
          <a:bodyPr>
            <a:normAutofit fontScale="40000" lnSpcReduction="20000"/>
          </a:bodyPr>
          <a:lstStyle/>
          <a:p>
            <a:pPr algn="l"/>
            <a:endParaRPr lang="en-US" dirty="0" smtClean="0">
              <a:solidFill>
                <a:srgbClr val="FF0000"/>
              </a:solidFill>
              <a:latin typeface="Arial Rounded MT Bold" pitchFamily="34" charset="0"/>
            </a:endParaRPr>
          </a:p>
          <a:p>
            <a:pPr algn="l"/>
            <a:endParaRPr lang="en-US" dirty="0" smtClean="0">
              <a:solidFill>
                <a:srgbClr val="FF0000"/>
              </a:solidFill>
              <a:latin typeface="Arial Rounded MT Bold" pitchFamily="34" charset="0"/>
            </a:endParaRPr>
          </a:p>
          <a:p>
            <a:pPr algn="l"/>
            <a:endParaRPr lang="en-US" dirty="0" smtClean="0">
              <a:solidFill>
                <a:srgbClr val="FF0000"/>
              </a:solidFill>
              <a:latin typeface="Arial Rounded MT Bold" pitchFamily="34" charset="0"/>
            </a:endParaRPr>
          </a:p>
          <a:p>
            <a:pPr algn="l"/>
            <a:endParaRPr lang="en-US" dirty="0" smtClean="0">
              <a:solidFill>
                <a:srgbClr val="FF0000"/>
              </a:solidFill>
              <a:latin typeface="Arial Rounded MT Bold" pitchFamily="34" charset="0"/>
            </a:endParaRPr>
          </a:p>
          <a:p>
            <a:pPr algn="l"/>
            <a:r>
              <a:rPr lang="en-US" sz="3800" dirty="0" smtClean="0">
                <a:solidFill>
                  <a:srgbClr val="FF0000"/>
                </a:solidFill>
                <a:latin typeface="Arial Rounded MT Bold" pitchFamily="34" charset="0"/>
              </a:rPr>
              <a:t>The Manhattan Project was first brought together in 1942 a secret organization to develop Nuclear bombs in the USA. It was in 1942 that the atom was first split in controlled environments. Then by 1945 the first ever Atomic bomb was created through the “Manhattan project” with the help of Albert Einstein in a race against the Germans to create the first nuclear weapon. </a:t>
            </a:r>
          </a:p>
          <a:p>
            <a:pPr algn="l"/>
            <a:endParaRPr lang="en-AU" sz="3800" dirty="0">
              <a:solidFill>
                <a:srgbClr val="FF0000"/>
              </a:solidFill>
              <a:latin typeface="Arial Rounded MT Bold" pitchFamily="34" charset="0"/>
            </a:endParaRPr>
          </a:p>
          <a:p>
            <a:pPr algn="l"/>
            <a:r>
              <a:rPr lang="en-AU" sz="3800" dirty="0" smtClean="0">
                <a:solidFill>
                  <a:srgbClr val="FF0000"/>
                </a:solidFill>
                <a:latin typeface="Arial Rounded MT Bold" pitchFamily="34" charset="0"/>
              </a:rPr>
              <a:t>Germany surrendered on May 8, 1945, two months before the successful Trinity test. At 5:30 a.m. on July 16, 1945, scientists, army personnel, and technicians donned special goggles to watch the beginning of the Atomic Age. The bomb was dropped.</a:t>
            </a:r>
          </a:p>
          <a:p>
            <a:pPr algn="l"/>
            <a:endParaRPr lang="en-AU" sz="3800" dirty="0">
              <a:solidFill>
                <a:srgbClr val="FF0000"/>
              </a:solidFill>
              <a:latin typeface="Arial Rounded MT Bold" pitchFamily="34" charset="0"/>
            </a:endParaRPr>
          </a:p>
          <a:p>
            <a:pPr algn="l"/>
            <a:r>
              <a:rPr lang="en-AU" sz="3800" dirty="0" smtClean="0">
                <a:solidFill>
                  <a:srgbClr val="FF0000"/>
                </a:solidFill>
                <a:latin typeface="Arial Rounded MT Bold" pitchFamily="34" charset="0"/>
              </a:rPr>
              <a:t>See: https://www.thoughtco.com/history-of-the-atomic-the-manhattan-project-1991237</a:t>
            </a:r>
            <a:endParaRPr lang="en-US" sz="3800" dirty="0" smtClean="0">
              <a:solidFill>
                <a:srgbClr val="FF0000"/>
              </a:solidFill>
              <a:latin typeface="Arial Rounded MT Bold" pitchFamily="34" charset="0"/>
            </a:endParaRPr>
          </a:p>
          <a:p>
            <a:pPr algn="l"/>
            <a:endParaRPr lang="en-US" sz="3800" dirty="0">
              <a:solidFill>
                <a:srgbClr val="FF0000"/>
              </a:solidFill>
              <a:latin typeface="Arial Rounded MT Bold" pitchFamily="34" charset="0"/>
            </a:endParaRPr>
          </a:p>
          <a:p>
            <a:pPr algn="l"/>
            <a:r>
              <a:rPr lang="en-US" sz="3800" dirty="0" smtClean="0">
                <a:solidFill>
                  <a:srgbClr val="FF0000"/>
                </a:solidFill>
                <a:latin typeface="Arial Rounded MT Bold" pitchFamily="34" charset="0"/>
              </a:rPr>
              <a:t>On July 26</a:t>
            </a:r>
            <a:r>
              <a:rPr lang="en-US" sz="3800" baseline="30000" dirty="0" smtClean="0">
                <a:solidFill>
                  <a:srgbClr val="FF0000"/>
                </a:solidFill>
                <a:latin typeface="Arial Rounded MT Bold" pitchFamily="34" charset="0"/>
              </a:rPr>
              <a:t>th</a:t>
            </a:r>
            <a:r>
              <a:rPr lang="en-US" sz="3800" dirty="0" smtClean="0">
                <a:solidFill>
                  <a:srgbClr val="FF0000"/>
                </a:solidFill>
                <a:latin typeface="Arial Rounded MT Bold" pitchFamily="34" charset="0"/>
              </a:rPr>
              <a:t> 1945 the Allies called for the surrender of Japan Two nuclear bombs were used on Japan the alternative was destruction Japan ignored the warning. Then nuclear bombs were dropped at the Japanese cities of “Hiroshima” at 8.15 a.m. on August 8</a:t>
            </a:r>
            <a:r>
              <a:rPr lang="en-US" sz="3800" baseline="30000" dirty="0" smtClean="0">
                <a:solidFill>
                  <a:srgbClr val="FF0000"/>
                </a:solidFill>
                <a:latin typeface="Arial Rounded MT Bold" pitchFamily="34" charset="0"/>
              </a:rPr>
              <a:t>th</a:t>
            </a:r>
            <a:r>
              <a:rPr lang="en-US" sz="3800" dirty="0" smtClean="0">
                <a:solidFill>
                  <a:srgbClr val="FF0000"/>
                </a:solidFill>
                <a:latin typeface="Arial Rounded MT Bold" pitchFamily="34" charset="0"/>
              </a:rPr>
              <a:t> 1945  killing 66’000 instantly and then “Nagasaki” on August 9</a:t>
            </a:r>
            <a:r>
              <a:rPr lang="en-US" sz="3800" baseline="30000" dirty="0" smtClean="0">
                <a:solidFill>
                  <a:srgbClr val="FF0000"/>
                </a:solidFill>
                <a:latin typeface="Arial Rounded MT Bold" pitchFamily="34" charset="0"/>
              </a:rPr>
              <a:t>th</a:t>
            </a:r>
            <a:r>
              <a:rPr lang="en-US" sz="3800" dirty="0" smtClean="0">
                <a:solidFill>
                  <a:srgbClr val="FF0000"/>
                </a:solidFill>
                <a:latin typeface="Arial Rounded MT Bold" pitchFamily="34" charset="0"/>
              </a:rPr>
              <a:t> 1945 over 39’000 people were killed instantly. These bombs were like burning mountains like falling stars they fell upon Japan an island of the sea. The bombs killed up to 226 thousand people also from radiation poisoning. The bombs effected the local wild life also killing animals and poisoning the ocean and surrounding areas with radiation, spilling blood on the ground in mass. On August 15</a:t>
            </a:r>
            <a:r>
              <a:rPr lang="en-US" sz="3800" baseline="30000" dirty="0" smtClean="0">
                <a:solidFill>
                  <a:srgbClr val="FF0000"/>
                </a:solidFill>
                <a:latin typeface="Arial Rounded MT Bold" pitchFamily="34" charset="0"/>
              </a:rPr>
              <a:t>th</a:t>
            </a:r>
            <a:r>
              <a:rPr lang="en-US" sz="3800" dirty="0" smtClean="0">
                <a:solidFill>
                  <a:srgbClr val="FF0000"/>
                </a:solidFill>
                <a:latin typeface="Arial Rounded MT Bold" pitchFamily="34" charset="0"/>
              </a:rPr>
              <a:t> just six days after the bombing Japan surrendered to save its Emperor and the imperialist system. </a:t>
            </a:r>
          </a:p>
          <a:p>
            <a:pPr algn="l"/>
            <a:endParaRPr lang="en-AU" sz="3800" dirty="0" smtClean="0">
              <a:solidFill>
                <a:srgbClr val="FF0000"/>
              </a:solidFill>
              <a:latin typeface="Arial Rounded MT Bold" pitchFamily="34" charset="0"/>
            </a:endParaRPr>
          </a:p>
          <a:p>
            <a:r>
              <a:rPr lang="en-AU" sz="3800" dirty="0" smtClean="0">
                <a:solidFill>
                  <a:srgbClr val="FF0000"/>
                </a:solidFill>
                <a:latin typeface="Arial Rounded MT Bold" pitchFamily="34" charset="0"/>
              </a:rPr>
              <a:t>(Video)</a:t>
            </a:r>
            <a:endParaRPr lang="en-US" sz="3800" dirty="0" smtClean="0">
              <a:solidFill>
                <a:srgbClr val="FF0000"/>
              </a:solidFill>
              <a:latin typeface="Arial Rounded MT Bold" pitchFamily="34" charset="0"/>
            </a:endParaRPr>
          </a:p>
          <a:p>
            <a:endParaRPr lang="en-US" dirty="0"/>
          </a:p>
        </p:txBody>
      </p:sp>
      <p:pic>
        <p:nvPicPr>
          <p:cNvPr id="4" name="Hiroshima Dropping The Bomb - Hiroshima - BBC.avi">
            <a:hlinkClick r:id="" action="ppaction://media"/>
          </p:cNvPr>
          <p:cNvPicPr>
            <a:picLocks noRot="1" noChangeAspect="1"/>
          </p:cNvPicPr>
          <p:nvPr>
            <a:videoFile r:link="rId1"/>
          </p:nvPr>
        </p:nvPicPr>
        <p:blipFill>
          <a:blip r:embed="rId4" cstate="print"/>
          <a:stretch>
            <a:fillRect/>
          </a:stretch>
        </p:blipFill>
        <p:spPr>
          <a:xfrm>
            <a:off x="-3071866" y="142852"/>
            <a:ext cx="2762248" cy="1553765"/>
          </a:xfrm>
          <a:prstGeom prst="rect">
            <a:avLst/>
          </a:prstGeom>
        </p:spPr>
      </p:pic>
    </p:spTree>
  </p:cSld>
  <p:clrMapOvr>
    <a:masterClrMapping/>
  </p:clrMapOvr>
  <p:transition>
    <p:wheel spokes="8"/>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908719"/>
          </a:xfrm>
        </p:spPr>
        <p:txBody>
          <a:bodyPr/>
          <a:lstStyle/>
          <a:p>
            <a:r>
              <a:rPr lang="en-AU" dirty="0" smtClean="0">
                <a:solidFill>
                  <a:schemeClr val="bg1"/>
                </a:solidFill>
                <a:latin typeface="Arial Rounded MT Bold" pitchFamily="34" charset="0"/>
              </a:rPr>
              <a:t>WW2 and the Vatican</a:t>
            </a:r>
            <a:endParaRPr lang="en-US" dirty="0">
              <a:solidFill>
                <a:schemeClr val="bg1"/>
              </a:solidFill>
              <a:latin typeface="Arial Rounded MT Bold" pitchFamily="34" charset="0"/>
            </a:endParaRPr>
          </a:p>
        </p:txBody>
      </p:sp>
      <p:sp>
        <p:nvSpPr>
          <p:cNvPr id="3" name="Subtitle 2"/>
          <p:cNvSpPr>
            <a:spLocks noGrp="1"/>
          </p:cNvSpPr>
          <p:nvPr>
            <p:ph type="subTitle" idx="1"/>
          </p:nvPr>
        </p:nvSpPr>
        <p:spPr>
          <a:xfrm>
            <a:off x="714348" y="836712"/>
            <a:ext cx="7715304" cy="5878436"/>
          </a:xfrm>
        </p:spPr>
        <p:txBody>
          <a:bodyPr>
            <a:normAutofit fontScale="85000" lnSpcReduction="10000"/>
          </a:bodyPr>
          <a:lstStyle/>
          <a:p>
            <a:pPr algn="l"/>
            <a:r>
              <a:rPr lang="en-US" sz="1800" b="1" dirty="0" smtClean="0">
                <a:solidFill>
                  <a:schemeClr val="bg1"/>
                </a:solidFill>
                <a:latin typeface="Arial Rounded MT Bold" pitchFamily="34" charset="0"/>
              </a:rPr>
              <a:t>There was also the Vatican agenda of political and religious involvements alliances and interests that helped contribute to the  WW2 conflict (Part of Dragon Elite ‘s of Rev 13 along with UN, EU and  world banks) .</a:t>
            </a:r>
          </a:p>
          <a:p>
            <a:pPr algn="l"/>
            <a:endParaRPr lang="en-US" sz="1800" b="1" dirty="0" smtClean="0">
              <a:solidFill>
                <a:schemeClr val="bg1"/>
              </a:solidFill>
              <a:latin typeface="Arial Rounded MT Bold" pitchFamily="34" charset="0"/>
            </a:endParaRPr>
          </a:p>
          <a:p>
            <a:pPr algn="l"/>
            <a:r>
              <a:rPr lang="en-US" sz="1800" b="1" dirty="0" smtClean="0">
                <a:solidFill>
                  <a:schemeClr val="bg1"/>
                </a:solidFill>
                <a:latin typeface="Arial Rounded MT Bold" pitchFamily="34" charset="0"/>
              </a:rPr>
              <a:t>What people don’t understand about WW2 is the Vatican </a:t>
            </a:r>
            <a:r>
              <a:rPr lang="en-US" sz="1800" b="1" i="1" dirty="0" smtClean="0">
                <a:solidFill>
                  <a:schemeClr val="bg1"/>
                </a:solidFill>
                <a:latin typeface="Arial Rounded MT Bold" pitchFamily="34" charset="0"/>
              </a:rPr>
              <a:t>(Rev 17)</a:t>
            </a:r>
            <a:r>
              <a:rPr lang="en-US" sz="1800" b="1" dirty="0" smtClean="0">
                <a:solidFill>
                  <a:schemeClr val="bg1"/>
                </a:solidFill>
                <a:latin typeface="Arial Rounded MT Bold" pitchFamily="34" charset="0"/>
              </a:rPr>
              <a:t>  with its religious influence played a vital role politically in Germany the Vatican had its own agenda in the establishing and rising up of Adolf Hitler as leader and Fuehrer of Germany. This was even though the Vatican City pursued a policy of neutrality during WW2, its behind the scenes influence was another story all together.  Both sides of the coin were played by the Vatican. Truly as Rev 17 states about the “Whore of Babylon” she has fornicated with the nations and has become drunk with the blood of the martyrs WW2. From WW1 the League of Nations was formed as a result of the Paris Peace Conference that ended the war but it failed to stop WW2. The United Nations then replaced the League of Nations after WW2. </a:t>
            </a:r>
          </a:p>
          <a:p>
            <a:pPr algn="l"/>
            <a:endParaRPr lang="en-US" sz="1800" b="1" dirty="0" smtClean="0">
              <a:solidFill>
                <a:schemeClr val="bg1"/>
              </a:solidFill>
              <a:latin typeface="Arial Rounded MT Bold" pitchFamily="34" charset="0"/>
            </a:endParaRPr>
          </a:p>
          <a:p>
            <a:pPr algn="l"/>
            <a:r>
              <a:rPr lang="en-AU" sz="1800" b="1" dirty="0" smtClean="0">
                <a:solidFill>
                  <a:schemeClr val="bg1"/>
                </a:solidFill>
                <a:latin typeface="Arial Rounded MT Bold" pitchFamily="34" charset="0"/>
              </a:rPr>
              <a:t>Article:</a:t>
            </a:r>
            <a:endParaRPr lang="en-US" sz="1800" b="1" dirty="0" smtClean="0">
              <a:solidFill>
                <a:schemeClr val="bg1"/>
              </a:solidFill>
              <a:latin typeface="Arial Rounded MT Bold" pitchFamily="34" charset="0"/>
            </a:endParaRPr>
          </a:p>
          <a:p>
            <a:pPr algn="l"/>
            <a:endParaRPr lang="en-US" sz="1800" b="1" dirty="0" smtClean="0">
              <a:solidFill>
                <a:schemeClr val="bg1"/>
              </a:solidFill>
              <a:latin typeface="Arial Rounded MT Bold" pitchFamily="34" charset="0"/>
            </a:endParaRPr>
          </a:p>
          <a:p>
            <a:pPr algn="l"/>
            <a:r>
              <a:rPr lang="en-US" sz="1800" b="1" dirty="0" smtClean="0">
                <a:solidFill>
                  <a:schemeClr val="bg1"/>
                </a:solidFill>
                <a:latin typeface="Arial Rounded MT Bold" pitchFamily="34" charset="0"/>
              </a:rPr>
              <a:t>The German Catholics were hostile to Nazism, but were informed that the Pope himself was ‘favorably disposed towards Hitler.’ Consequently the Catholic Zentrum, axis of all parliamentary majorities, voted full rights to Hitler on January 30, 1933. This operation was promptly followed, as in Italy, by the concluding of a Concordat which was most advantageous to the Roman church. The German Episcopate swore allegiance to the Fuhrer and Catholic Youth organizations combined with those of the Nazis. — Edmond Paris, The Vatican against Europe, The Wickliffe Press, page 15.</a:t>
            </a:r>
          </a:p>
          <a:p>
            <a:pPr algn="l"/>
            <a:endParaRPr lang="en-US" sz="1800" dirty="0">
              <a:solidFill>
                <a:schemeClr val="bg1"/>
              </a:solidFill>
              <a:latin typeface="Arial Rounded MT Bold" pitchFamily="34" charset="0"/>
            </a:endParaRPr>
          </a:p>
        </p:txBody>
      </p:sp>
    </p:spTree>
  </p:cSld>
  <p:clrMapOvr>
    <a:masterClrMapping/>
  </p:clrMapOvr>
  <p:transition>
    <p:cover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subTitle" idx="1"/>
          </p:nvPr>
        </p:nvSpPr>
        <p:spPr>
          <a:xfrm>
            <a:off x="642938" y="0"/>
            <a:ext cx="7786687" cy="6858000"/>
          </a:xfrm>
        </p:spPr>
        <p:txBody>
          <a:bodyPr>
            <a:normAutofit fontScale="40000" lnSpcReduction="20000"/>
          </a:bodyPr>
          <a:lstStyle/>
          <a:p>
            <a:pPr algn="l"/>
            <a:endParaRPr lang="en-US" sz="4500" b="1" dirty="0" smtClean="0">
              <a:solidFill>
                <a:schemeClr val="bg1"/>
              </a:solidFill>
              <a:latin typeface="Arial Rounded MT Bold" pitchFamily="34" charset="0"/>
            </a:endParaRPr>
          </a:p>
          <a:p>
            <a:pPr algn="l"/>
            <a:r>
              <a:rPr lang="en-US" sz="4500" b="1" dirty="0" smtClean="0">
                <a:solidFill>
                  <a:schemeClr val="bg1"/>
                </a:solidFill>
                <a:latin typeface="Arial Rounded MT Bold" pitchFamily="34" charset="0"/>
              </a:rPr>
              <a:t>The Vatican helped Hitler to gain power and then helped him consolidate his grip on Germany. This was done in party by ‘advising’ the Catholic Party of Germany to vote for Nazi candidates. The Catholic vote gave Hitler the majority he needed to legally form a government in 1933. Further to this, the Vatican ordered Catholic members of the Reichstag Parliament to support legislation giving Hitler the power to rule by decree. This measure gave Hitler the dictatorial power he needed to destroy the German Communists.</a:t>
            </a:r>
          </a:p>
          <a:p>
            <a:pPr algn="l"/>
            <a:endParaRPr lang="en-US" sz="4500" b="1" dirty="0" smtClean="0">
              <a:solidFill>
                <a:schemeClr val="bg1"/>
              </a:solidFill>
              <a:latin typeface="Arial Rounded MT Bold" pitchFamily="34" charset="0"/>
            </a:endParaRPr>
          </a:p>
          <a:p>
            <a:pPr algn="l"/>
            <a:r>
              <a:rPr lang="en-US" sz="4500" b="1" dirty="0" smtClean="0">
                <a:solidFill>
                  <a:schemeClr val="bg1"/>
                </a:solidFill>
                <a:latin typeface="Arial Rounded MT Bold" pitchFamily="34" charset="0"/>
              </a:rPr>
              <a:t>The whole Vatican-Hitler bargain had been conducted in secret before Hitler became Chancellor of Germany in January 1933. In June of the same year, Hitler and the Vatican signed a Concordat, under terms of which the church swore allegiance to the Nazi regime....  </a:t>
            </a:r>
          </a:p>
          <a:p>
            <a:pPr algn="l"/>
            <a:endParaRPr lang="en-US" sz="4500" b="1" dirty="0" smtClean="0">
              <a:solidFill>
                <a:schemeClr val="bg1"/>
              </a:solidFill>
              <a:latin typeface="Arial Rounded MT Bold" pitchFamily="34" charset="0"/>
            </a:endParaRPr>
          </a:p>
          <a:p>
            <a:pPr algn="l"/>
            <a:r>
              <a:rPr lang="en-US" sz="4500" b="1" dirty="0" smtClean="0">
                <a:solidFill>
                  <a:schemeClr val="bg1"/>
                </a:solidFill>
                <a:latin typeface="Arial Rounded MT Bold" pitchFamily="34" charset="0"/>
              </a:rPr>
              <a:t>Soon afterward, Catholic Franz von Papen, the second in command to Hitler, put the essence of the Hitler-Vatican alliance very succinctly in these words: “The Third Reich,” he said, “is the first power which not only recognizes, but puts into practice, the high principles of the Papacy.” — Avro Manhattan, The Vatican Moscow Washington Alliance, Ozark Books, (quoted in Sydney Hunter, Is Alberto for Real, Chick Publications, pp. 42, 43)</a:t>
            </a:r>
          </a:p>
          <a:p>
            <a:pPr algn="l"/>
            <a:endParaRPr lang="en-US" sz="4500" b="1" dirty="0" smtClean="0">
              <a:solidFill>
                <a:schemeClr val="bg1"/>
              </a:solidFill>
              <a:latin typeface="Arial Rounded MT Bold" pitchFamily="34" charset="0"/>
            </a:endParaRPr>
          </a:p>
          <a:p>
            <a:pPr algn="l"/>
            <a:r>
              <a:rPr lang="en-US" sz="4500" b="1" dirty="0" smtClean="0">
                <a:solidFill>
                  <a:schemeClr val="bg1"/>
                </a:solidFill>
                <a:latin typeface="Arial Rounded MT Bold" pitchFamily="34" charset="0"/>
                <a:hlinkClick r:id="rId2"/>
              </a:rPr>
              <a:t>See:  http://www.pacinst.com/terrorists/chapter7/ww2.html</a:t>
            </a:r>
            <a:endParaRPr lang="en-AU" sz="4500" b="1" dirty="0" smtClean="0">
              <a:solidFill>
                <a:schemeClr val="bg1"/>
              </a:solidFill>
              <a:latin typeface="Arial Rounded MT Bold" pitchFamily="34" charset="0"/>
            </a:endParaRPr>
          </a:p>
          <a:p>
            <a:pPr algn="l"/>
            <a:endParaRPr lang="en-AU" sz="3800" dirty="0" smtClean="0">
              <a:solidFill>
                <a:schemeClr val="bg1"/>
              </a:solidFill>
              <a:latin typeface="Arial Rounded MT Bold" pitchFamily="34" charset="0"/>
            </a:endParaRPr>
          </a:p>
          <a:p>
            <a:pPr algn="l"/>
            <a:endParaRPr lang="en-AU" sz="2000" dirty="0" smtClean="0">
              <a:solidFill>
                <a:schemeClr val="bg1"/>
              </a:solidFill>
              <a:latin typeface="Arial Rounded MT Bold" pitchFamily="34" charset="0"/>
            </a:endParaRPr>
          </a:p>
          <a:p>
            <a:r>
              <a:rPr lang="en-AU" sz="2000" dirty="0" smtClean="0">
                <a:solidFill>
                  <a:schemeClr val="bg1"/>
                </a:solidFill>
                <a:latin typeface="Arial Rounded MT Bold" pitchFamily="34" charset="0"/>
              </a:rPr>
              <a:t>(Picture)</a:t>
            </a:r>
            <a:endParaRPr lang="en-US" sz="2000" dirty="0" smtClean="0">
              <a:solidFill>
                <a:schemeClr val="bg1"/>
              </a:solidFill>
              <a:latin typeface="Arial Rounded MT Bold" pitchFamily="34" charset="0"/>
            </a:endParaRPr>
          </a:p>
          <a:p>
            <a:endParaRPr lang="en-US" dirty="0"/>
          </a:p>
        </p:txBody>
      </p:sp>
      <p:pic>
        <p:nvPicPr>
          <p:cNvPr id="5" name="Picture 4" descr="C:\Users\Brian\Pictures\2018_05_07_19_03_13_Films_TV.png"/>
          <p:cNvPicPr/>
          <p:nvPr/>
        </p:nvPicPr>
        <p:blipFill>
          <a:blip r:embed="rId3" cstate="print"/>
          <a:srcRect/>
          <a:stretch>
            <a:fillRect/>
          </a:stretch>
        </p:blipFill>
        <p:spPr bwMode="auto">
          <a:xfrm>
            <a:off x="-3714808" y="0"/>
            <a:ext cx="3537813" cy="1990397"/>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subTitle" idx="1"/>
          </p:nvPr>
        </p:nvSpPr>
        <p:spPr>
          <a:xfrm>
            <a:off x="928688" y="428604"/>
            <a:ext cx="7429500" cy="6429396"/>
          </a:xfrm>
        </p:spPr>
        <p:txBody>
          <a:bodyPr>
            <a:normAutofit fontScale="70000" lnSpcReduction="20000"/>
          </a:bodyPr>
          <a:lstStyle/>
          <a:p>
            <a:pPr algn="l"/>
            <a:r>
              <a:rPr lang="en-US" sz="3000" b="1" dirty="0" smtClean="0">
                <a:solidFill>
                  <a:schemeClr val="bg1"/>
                </a:solidFill>
                <a:latin typeface="Arial Rounded MT Bold" pitchFamily="34" charset="0"/>
              </a:rPr>
              <a:t>Along with Vatican ethics Hitler adopted the Muslim Jihad genocidal tactics against his enemies using Islamic ideals with some Islamic SS officers to run the Nazi concentration death camps such as Auschwitz the largest camp </a:t>
            </a:r>
            <a:r>
              <a:rPr lang="en-US" sz="3000" b="1" i="1" dirty="0" smtClean="0">
                <a:solidFill>
                  <a:schemeClr val="bg1"/>
                </a:solidFill>
                <a:latin typeface="Arial Rounded MT Bold" pitchFamily="34" charset="0"/>
              </a:rPr>
              <a:t>(161 SS officers).</a:t>
            </a:r>
            <a:r>
              <a:rPr lang="en-US" sz="3000" b="1" dirty="0" smtClean="0">
                <a:solidFill>
                  <a:schemeClr val="bg1"/>
                </a:solidFill>
                <a:latin typeface="Arial Rounded MT Bold" pitchFamily="34" charset="0"/>
              </a:rPr>
              <a:t> The Vatican Jesuits and the Muslims had a lot in common and were intermingled. Germany was well known to be a friend to its Islamic allies with Hitler loving the Islamic way. Many of these SS officers served in the </a:t>
            </a:r>
            <a:r>
              <a:rPr lang="en-US" sz="3000" b="1" dirty="0" err="1" smtClean="0">
                <a:solidFill>
                  <a:schemeClr val="bg1"/>
                </a:solidFill>
                <a:latin typeface="Arial Rounded MT Bold" pitchFamily="34" charset="0"/>
              </a:rPr>
              <a:t>Waffen</a:t>
            </a:r>
            <a:r>
              <a:rPr lang="en-US" sz="3000" b="1" dirty="0" smtClean="0">
                <a:solidFill>
                  <a:schemeClr val="bg1"/>
                </a:solidFill>
                <a:latin typeface="Arial Rounded MT Bold" pitchFamily="34" charset="0"/>
              </a:rPr>
              <a:t> SS combat divisions. Two of these divisions were Muslim </a:t>
            </a:r>
            <a:r>
              <a:rPr lang="en-US" sz="3000" b="1" dirty="0" err="1" smtClean="0">
                <a:solidFill>
                  <a:schemeClr val="bg1"/>
                </a:solidFill>
                <a:latin typeface="Arial Rounded MT Bold" pitchFamily="34" charset="0"/>
              </a:rPr>
              <a:t>Waffen</a:t>
            </a:r>
            <a:r>
              <a:rPr lang="en-US" sz="3000" b="1" dirty="0" smtClean="0">
                <a:solidFill>
                  <a:schemeClr val="bg1"/>
                </a:solidFill>
                <a:latin typeface="Arial Rounded MT Bold" pitchFamily="34" charset="0"/>
              </a:rPr>
              <a:t>-SS </a:t>
            </a:r>
            <a:r>
              <a:rPr lang="en-US" sz="3000" b="1" dirty="0" err="1" smtClean="0">
                <a:solidFill>
                  <a:schemeClr val="bg1"/>
                </a:solidFill>
                <a:latin typeface="Arial Rounded MT Bold" pitchFamily="34" charset="0"/>
              </a:rPr>
              <a:t>Handschar</a:t>
            </a:r>
            <a:r>
              <a:rPr lang="en-US" sz="3000" b="1" dirty="0" smtClean="0">
                <a:solidFill>
                  <a:schemeClr val="bg1"/>
                </a:solidFill>
                <a:latin typeface="Arial Rounded MT Bold" pitchFamily="34" charset="0"/>
              </a:rPr>
              <a:t> divisions.  </a:t>
            </a:r>
          </a:p>
          <a:p>
            <a:pPr algn="l"/>
            <a:endParaRPr lang="en-US" sz="3000" b="1" dirty="0" smtClean="0">
              <a:solidFill>
                <a:schemeClr val="bg1"/>
              </a:solidFill>
              <a:latin typeface="Arial Rounded MT Bold" pitchFamily="34" charset="0"/>
            </a:endParaRPr>
          </a:p>
          <a:p>
            <a:pPr algn="l"/>
            <a:r>
              <a:rPr lang="en-US" sz="3000" b="1" dirty="0" smtClean="0">
                <a:solidFill>
                  <a:schemeClr val="bg1"/>
                </a:solidFill>
                <a:latin typeface="Arial Rounded MT Bold" pitchFamily="34" charset="0"/>
              </a:rPr>
              <a:t>Six million Jews and countless Christians were murdered in concentration camps by the German Nazi’s. It was also the Italian Prime minister Mussolini from 1922- 1943 and Pope Pius </a:t>
            </a:r>
            <a:r>
              <a:rPr lang="en-US" sz="3000" b="1" dirty="0" err="1" smtClean="0">
                <a:solidFill>
                  <a:schemeClr val="bg1"/>
                </a:solidFill>
                <a:latin typeface="Arial Rounded MT Bold" pitchFamily="34" charset="0"/>
              </a:rPr>
              <a:t>Xll</a:t>
            </a:r>
            <a:r>
              <a:rPr lang="en-US" sz="3000" b="1" dirty="0" smtClean="0">
                <a:solidFill>
                  <a:schemeClr val="bg1"/>
                </a:solidFill>
                <a:latin typeface="Arial Rounded MT Bold" pitchFamily="34" charset="0"/>
              </a:rPr>
              <a:t> who signed the “Lateran Treaty” in 1929 making the Vatican its own nation state, Mussolini became allied to Hitler in WW2.  Pope Pius </a:t>
            </a:r>
            <a:r>
              <a:rPr lang="en-US" sz="3000" b="1" dirty="0" err="1" smtClean="0">
                <a:solidFill>
                  <a:schemeClr val="bg1"/>
                </a:solidFill>
                <a:latin typeface="Arial Rounded MT Bold" pitchFamily="34" charset="0"/>
              </a:rPr>
              <a:t>Xll</a:t>
            </a:r>
            <a:r>
              <a:rPr lang="en-US" sz="3000" b="1" dirty="0" smtClean="0">
                <a:solidFill>
                  <a:schemeClr val="bg1"/>
                </a:solidFill>
                <a:latin typeface="Arial Rounded MT Bold" pitchFamily="34" charset="0"/>
              </a:rPr>
              <a:t> became Hitler's Pope and the first Pope King of Rev 17:10-11 you only become a King when you have you own nation.</a:t>
            </a:r>
          </a:p>
          <a:p>
            <a:pPr algn="l"/>
            <a:endParaRPr lang="en-AU" sz="2900" b="1" dirty="0" smtClean="0">
              <a:solidFill>
                <a:srgbClr val="FFFF00"/>
              </a:solidFill>
              <a:latin typeface="Arial Rounded MT Bold" pitchFamily="34" charset="0"/>
            </a:endParaRPr>
          </a:p>
          <a:p>
            <a:pPr algn="l"/>
            <a:endParaRPr lang="en-AU" sz="2200" u="sng" dirty="0" smtClean="0">
              <a:solidFill>
                <a:schemeClr val="bg1"/>
              </a:solidFill>
              <a:latin typeface="Arial Rounded MT Bold" pitchFamily="34" charset="0"/>
            </a:endParaRPr>
          </a:p>
          <a:p>
            <a:r>
              <a:rPr lang="en-AU" sz="1700" dirty="0" smtClean="0">
                <a:solidFill>
                  <a:schemeClr val="bg1"/>
                </a:solidFill>
                <a:latin typeface="Arial Rounded MT Bold" pitchFamily="34" charset="0"/>
              </a:rPr>
              <a:t>(Video’s)</a:t>
            </a:r>
            <a:endParaRPr lang="en-US" sz="1700" dirty="0" smtClean="0">
              <a:solidFill>
                <a:schemeClr val="bg1"/>
              </a:solidFill>
              <a:latin typeface="Arial Rounded MT Bold" pitchFamily="34" charset="0"/>
            </a:endParaRPr>
          </a:p>
          <a:p>
            <a:pPr algn="l"/>
            <a:endParaRPr lang="en-US" sz="2100" dirty="0" smtClean="0">
              <a:solidFill>
                <a:schemeClr val="bg1"/>
              </a:solidFill>
              <a:latin typeface="Arial Rounded MT Bold" pitchFamily="34" charset="0"/>
            </a:endParaRPr>
          </a:p>
          <a:p>
            <a:endParaRPr lang="en-US" dirty="0"/>
          </a:p>
        </p:txBody>
      </p:sp>
      <p:pic>
        <p:nvPicPr>
          <p:cNvPr id="5" name="Muslim Waffen SS praying (Slovakia, 1944).avi">
            <a:hlinkClick r:id="" action="ppaction://media"/>
          </p:cNvPr>
          <p:cNvPicPr>
            <a:picLocks noRot="1" noChangeAspect="1"/>
          </p:cNvPicPr>
          <p:nvPr>
            <a:videoFile r:link="rId1"/>
          </p:nvPr>
        </p:nvPicPr>
        <p:blipFill>
          <a:blip r:embed="rId5" cstate="print"/>
          <a:stretch>
            <a:fillRect/>
          </a:stretch>
        </p:blipFill>
        <p:spPr>
          <a:xfrm>
            <a:off x="-3286180" y="2071678"/>
            <a:ext cx="3048000" cy="1714500"/>
          </a:xfrm>
          <a:prstGeom prst="rect">
            <a:avLst/>
          </a:prstGeom>
        </p:spPr>
      </p:pic>
      <p:pic>
        <p:nvPicPr>
          <p:cNvPr id="6" name="Fascist Dictator signed Vatican City State into being.avi">
            <a:hlinkClick r:id="" action="ppaction://media"/>
          </p:cNvPr>
          <p:cNvPicPr>
            <a:picLocks noRot="1" noChangeAspect="1"/>
          </p:cNvPicPr>
          <p:nvPr>
            <a:videoFile r:link="rId2"/>
          </p:nvPr>
        </p:nvPicPr>
        <p:blipFill>
          <a:blip r:embed="rId6" cstate="print"/>
          <a:stretch>
            <a:fillRect/>
          </a:stretch>
        </p:blipFill>
        <p:spPr>
          <a:xfrm>
            <a:off x="-3286180" y="0"/>
            <a:ext cx="3048000" cy="1714500"/>
          </a:xfrm>
          <a:prstGeom prst="rect">
            <a:avLst/>
          </a:prstGeom>
        </p:spPr>
      </p:pic>
      <p:pic>
        <p:nvPicPr>
          <p:cNvPr id="7" name="Hitler and the Roman Catholic Church.avi">
            <a:hlinkClick r:id="" action="ppaction://media"/>
          </p:cNvPr>
          <p:cNvPicPr>
            <a:picLocks noRot="1" noChangeAspect="1"/>
          </p:cNvPicPr>
          <p:nvPr>
            <a:videoFile r:link="rId3"/>
          </p:nvPr>
        </p:nvPicPr>
        <p:blipFill>
          <a:blip r:embed="rId7" cstate="print"/>
          <a:stretch>
            <a:fillRect/>
          </a:stretch>
        </p:blipFill>
        <p:spPr>
          <a:xfrm>
            <a:off x="-3286180" y="4066706"/>
            <a:ext cx="3071834" cy="1648298"/>
          </a:xfrm>
          <a:prstGeom prst="rect">
            <a:avLst/>
          </a:prstGeom>
        </p:spPr>
      </p:pic>
    </p:spTree>
  </p:cSld>
  <p:clrMapOvr>
    <a:masterClrMapping/>
  </p:clrMapOvr>
  <p:transition>
    <p:comb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p:cTn id="19"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6650"/>
          </a:xfrm>
        </p:spPr>
        <p:txBody>
          <a:bodyPr>
            <a:normAutofit fontScale="90000"/>
          </a:bodyPr>
          <a:lstStyle/>
          <a:p>
            <a:pPr algn="l"/>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rgbClr val="FFFF00"/>
                </a:solidFill>
                <a:latin typeface="Arial Rounded MT Bold" pitchFamily="34" charset="0"/>
              </a:rPr>
              <a:t/>
            </a:r>
            <a:br>
              <a:rPr lang="en-AU" sz="2200" b="1" dirty="0" smtClean="0">
                <a:solidFill>
                  <a:srgbClr val="FFFF00"/>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
            </a:r>
            <a:br>
              <a:rPr lang="en-AU" sz="2200" b="1" dirty="0" smtClean="0">
                <a:solidFill>
                  <a:schemeClr val="bg1"/>
                </a:solidFill>
                <a:latin typeface="Arial Rounded MT Bold" pitchFamily="34" charset="0"/>
              </a:rPr>
            </a:br>
            <a:r>
              <a:rPr lang="en-AU" sz="2200" b="1" dirty="0" smtClean="0">
                <a:solidFill>
                  <a:schemeClr val="bg1"/>
                </a:solidFill>
                <a:latin typeface="Arial Rounded MT Bold" pitchFamily="34" charset="0"/>
              </a:rPr>
              <a:t>Article:</a:t>
            </a:r>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r>
              <a:rPr lang="en-US" sz="2200" b="1" dirty="0" smtClean="0">
                <a:solidFill>
                  <a:schemeClr val="bg1"/>
                </a:solidFill>
                <a:latin typeface="Arial Rounded MT Bold" pitchFamily="34" charset="0"/>
              </a:rPr>
              <a:t/>
            </a:r>
            <a:br>
              <a:rPr lang="en-US" sz="2200" b="1" dirty="0" smtClean="0">
                <a:solidFill>
                  <a:schemeClr val="bg1"/>
                </a:solidFill>
                <a:latin typeface="Arial Rounded MT Bold" pitchFamily="34" charset="0"/>
              </a:rPr>
            </a:br>
            <a:r>
              <a:rPr lang="en-US" sz="2200" b="1" dirty="0" smtClean="0">
                <a:solidFill>
                  <a:schemeClr val="bg1"/>
                </a:solidFill>
                <a:latin typeface="Arial Rounded MT Bold" pitchFamily="34" charset="0"/>
              </a:rPr>
              <a:t>Hitler believed that Islam was a religion for real men that lacked the flabbiness of Christianity and the filthiness of Judaism. The article also says that even though Muslim people fought on both sides of WW2, the Islamists fought mainly on the side of the Nazis. The Nazis even allowed Muslim people to enroll to the SS, and the Grand Mufti of Jerusalem, a famous Nazi collaborator, was recruiting Muslims for the SS. The Grand Mufti of Jerusalem was the man who convinced Hitler to exterminate the Jews of Europe, because the Jews who were leaving Europe were ending up in Jerusalem, where the Arabs and the Jews were fighting for Palestine. The Grand Mufti of Jerusalem was one of the closest associates of Hassan al-</a:t>
            </a:r>
            <a:r>
              <a:rPr lang="en-US" sz="2200" b="1" dirty="0" err="1" smtClean="0">
                <a:solidFill>
                  <a:schemeClr val="bg1"/>
                </a:solidFill>
                <a:latin typeface="Arial Rounded MT Bold" pitchFamily="34" charset="0"/>
              </a:rPr>
              <a:t>Banna</a:t>
            </a:r>
            <a:r>
              <a:rPr lang="en-US" sz="2200" b="1" dirty="0" smtClean="0">
                <a:solidFill>
                  <a:schemeClr val="bg1"/>
                </a:solidFill>
                <a:latin typeface="Arial Rounded MT Bold" pitchFamily="34" charset="0"/>
              </a:rPr>
              <a:t>, the man who founded the Muslim Brotherhood in Egypt in 1928, and who was another famous Nazi collaborator. </a:t>
            </a:r>
            <a:br>
              <a:rPr lang="en-US" sz="2200" b="1" dirty="0" smtClean="0">
                <a:solidFill>
                  <a:schemeClr val="bg1"/>
                </a:solidFill>
                <a:latin typeface="Arial Rounded MT Bold" pitchFamily="34" charset="0"/>
              </a:rPr>
            </a:br>
            <a:r>
              <a:rPr lang="en-AU" sz="2200" dirty="0" smtClean="0">
                <a:solidFill>
                  <a:schemeClr val="bg1"/>
                </a:solidFill>
                <a:latin typeface="Arial Rounded MT Bold" pitchFamily="34" charset="0"/>
              </a:rPr>
              <a:t/>
            </a:r>
            <a:br>
              <a:rPr lang="en-AU" sz="2200" dirty="0" smtClean="0">
                <a:solidFill>
                  <a:schemeClr val="bg1"/>
                </a:solidFill>
                <a:latin typeface="Arial Rounded MT Bold" pitchFamily="34" charset="0"/>
              </a:rPr>
            </a:br>
            <a:r>
              <a:rPr lang="en-AU" sz="2200" dirty="0" smtClean="0">
                <a:solidFill>
                  <a:schemeClr val="bg1"/>
                </a:solidFill>
                <a:latin typeface="Arial Rounded MT Bold" pitchFamily="34" charset="0"/>
              </a:rPr>
              <a:t>See: </a:t>
            </a:r>
            <a:r>
              <a:rPr lang="en-US" sz="2200" u="sng" dirty="0" smtClean="0">
                <a:solidFill>
                  <a:schemeClr val="bg1"/>
                </a:solidFill>
                <a:latin typeface="Arial Rounded MT Bold" pitchFamily="34" charset="0"/>
                <a:hlinkClick r:id="rId2"/>
              </a:rPr>
              <a:t>https://iakal.wordpress.com/2016/08/18/the-alliance-between-hitler-and-the-muslim-brotherhood/</a:t>
            </a:r>
            <a:r>
              <a:rPr lang="en-US" u="sng" dirty="0" smtClean="0">
                <a:solidFill>
                  <a:schemeClr val="bg1"/>
                </a:solidFill>
                <a:latin typeface="Arial Rounded MT Bold" pitchFamily="34" charset="0"/>
              </a:rPr>
              <a:t/>
            </a:r>
            <a:br>
              <a:rPr lang="en-US" u="sng" dirty="0" smtClean="0">
                <a:solidFill>
                  <a:schemeClr val="bg1"/>
                </a:solidFill>
                <a:latin typeface="Arial Rounded MT Bold" pitchFamily="34" charset="0"/>
              </a:rPr>
            </a:br>
            <a:endParaRPr lang="en-US" dirty="0"/>
          </a:p>
        </p:txBody>
      </p:sp>
    </p:spTree>
  </p:cSld>
  <p:clrMapOvr>
    <a:masterClrMapping/>
  </p:clrMapOvr>
  <p:transition>
    <p:push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40000" r="-4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4348" y="500041"/>
            <a:ext cx="7772400" cy="1428761"/>
          </a:xfrm>
        </p:spPr>
        <p:txBody>
          <a:bodyPr>
            <a:normAutofit fontScale="90000"/>
          </a:bodyPr>
          <a:lstStyle/>
          <a:p>
            <a:r>
              <a:rPr lang="en-US" b="1" dirty="0" smtClean="0">
                <a:solidFill>
                  <a:schemeClr val="bg1"/>
                </a:solidFill>
                <a:latin typeface="Arial Rounded MT Bold" pitchFamily="34" charset="0"/>
              </a:rPr>
              <a:t>And a third of the ships were destroyed.</a:t>
            </a:r>
            <a:r>
              <a:rPr lang="en-US" dirty="0" smtClean="0">
                <a:solidFill>
                  <a:schemeClr val="bg1"/>
                </a:solidFill>
                <a:latin typeface="Arial Rounded MT Bold" pitchFamily="34" charset="0"/>
              </a:rPr>
              <a:t/>
            </a:r>
            <a:br>
              <a:rPr lang="en-US" dirty="0" smtClean="0">
                <a:solidFill>
                  <a:schemeClr val="bg1"/>
                </a:solidFill>
                <a:latin typeface="Arial Rounded MT Bold" pitchFamily="34" charset="0"/>
              </a:rPr>
            </a:br>
            <a:endParaRPr lang="en-US" dirty="0"/>
          </a:p>
        </p:txBody>
      </p:sp>
      <p:sp>
        <p:nvSpPr>
          <p:cNvPr id="3" name="Subtitle 2"/>
          <p:cNvSpPr>
            <a:spLocks noGrp="1"/>
          </p:cNvSpPr>
          <p:nvPr>
            <p:ph type="subTitle" idx="1"/>
          </p:nvPr>
        </p:nvSpPr>
        <p:spPr>
          <a:xfrm>
            <a:off x="714348" y="1714488"/>
            <a:ext cx="7786742" cy="4572032"/>
          </a:xfrm>
        </p:spPr>
        <p:txBody>
          <a:bodyPr>
            <a:normAutofit fontScale="92500" lnSpcReduction="20000"/>
          </a:bodyPr>
          <a:lstStyle/>
          <a:p>
            <a:pPr algn="l"/>
            <a:r>
              <a:rPr lang="en-US" sz="2000" dirty="0" smtClean="0">
                <a:solidFill>
                  <a:schemeClr val="bg1"/>
                </a:solidFill>
                <a:latin typeface="Arial Rounded MT Bold" pitchFamily="34" charset="0"/>
              </a:rPr>
              <a:t>Out of the 105,127 merchant and navy ships involved in WW2 exactly one 3</a:t>
            </a:r>
            <a:r>
              <a:rPr lang="en-US" sz="2000" baseline="30000" dirty="0" smtClean="0">
                <a:solidFill>
                  <a:schemeClr val="bg1"/>
                </a:solidFill>
                <a:latin typeface="Arial Rounded MT Bold" pitchFamily="34" charset="0"/>
              </a:rPr>
              <a:t>rd</a:t>
            </a:r>
            <a:r>
              <a:rPr lang="en-US" sz="2000" dirty="0" smtClean="0">
                <a:solidFill>
                  <a:schemeClr val="bg1"/>
                </a:solidFill>
                <a:latin typeface="Arial Rounded MT Bold" pitchFamily="34" charset="0"/>
              </a:rPr>
              <a:t> was destroyed 36,387 ships both naval and merchant, fulfilled historically word for word. The 36,387 ships that sunk had oil and chemicals spills released this was a huge impact on the sea and environment killing untold amounts of sea life and animal life. This caused a third as scripture says of sea life to die a massive impact on the environment. </a:t>
            </a:r>
          </a:p>
          <a:p>
            <a:pPr algn="l"/>
            <a:endParaRPr lang="en-US" sz="2000" dirty="0" smtClean="0">
              <a:solidFill>
                <a:schemeClr val="bg1"/>
              </a:solidFill>
              <a:latin typeface="Arial Rounded MT Bold" pitchFamily="34" charset="0"/>
            </a:endParaRPr>
          </a:p>
          <a:p>
            <a:pPr algn="l"/>
            <a:r>
              <a:rPr lang="en-US" sz="2000" dirty="0" smtClean="0">
                <a:solidFill>
                  <a:schemeClr val="bg1"/>
                </a:solidFill>
                <a:latin typeface="Arial Rounded MT Bold" pitchFamily="34" charset="0"/>
              </a:rPr>
              <a:t>After the war millions of tones of military equipment, ammunitions and Chemical weapons were dumped at sea furthering the environmental disaster felt in out modern times.</a:t>
            </a:r>
          </a:p>
          <a:p>
            <a:pPr algn="l"/>
            <a:endParaRPr lang="en-US" sz="2000" dirty="0" smtClean="0">
              <a:solidFill>
                <a:schemeClr val="bg1"/>
              </a:solidFill>
              <a:latin typeface="Arial Rounded MT Bold" pitchFamily="34" charset="0"/>
            </a:endParaRPr>
          </a:p>
          <a:p>
            <a:pPr algn="l"/>
            <a:r>
              <a:rPr lang="en-US" sz="2000" dirty="0" smtClean="0">
                <a:solidFill>
                  <a:schemeClr val="bg1"/>
                </a:solidFill>
                <a:latin typeface="Arial Rounded MT Bold" pitchFamily="34" charset="0"/>
              </a:rPr>
              <a:t>See: </a:t>
            </a:r>
            <a:r>
              <a:rPr lang="en-US" sz="2000" dirty="0" smtClean="0">
                <a:solidFill>
                  <a:schemeClr val="bg1"/>
                </a:solidFill>
                <a:latin typeface="Arial Rounded MT Bold" pitchFamily="34" charset="0"/>
                <a:hlinkClick r:id="rId5"/>
              </a:rPr>
              <a:t>http://www.answers.com/Q/How_many_ships_participated_in_World_War_2_and_how_many_were_sunk</a:t>
            </a:r>
            <a:endParaRPr lang="en-US" sz="2000" dirty="0" smtClean="0">
              <a:solidFill>
                <a:schemeClr val="bg1"/>
              </a:solidFill>
              <a:latin typeface="Arial Rounded MT Bold" pitchFamily="34" charset="0"/>
            </a:endParaRPr>
          </a:p>
          <a:p>
            <a:pPr algn="l"/>
            <a:endParaRPr lang="en-AU" sz="2000" dirty="0" smtClean="0">
              <a:solidFill>
                <a:schemeClr val="bg1"/>
              </a:solidFill>
              <a:latin typeface="Arial Rounded MT Bold" pitchFamily="34" charset="0"/>
            </a:endParaRPr>
          </a:p>
          <a:p>
            <a:r>
              <a:rPr lang="en-AU" sz="900" dirty="0" smtClean="0">
                <a:solidFill>
                  <a:schemeClr val="bg1"/>
                </a:solidFill>
                <a:latin typeface="Arial Rounded MT Bold" pitchFamily="34" charset="0"/>
              </a:rPr>
              <a:t>(Video’s)</a:t>
            </a:r>
            <a:endParaRPr lang="en-US" sz="900" dirty="0" smtClean="0">
              <a:solidFill>
                <a:schemeClr val="bg1"/>
              </a:solidFill>
              <a:latin typeface="Arial Rounded MT Bold" pitchFamily="34" charset="0"/>
            </a:endParaRPr>
          </a:p>
          <a:p>
            <a:pPr algn="l"/>
            <a:endParaRPr lang="en-US" sz="2000" dirty="0" smtClean="0">
              <a:solidFill>
                <a:schemeClr val="bg1"/>
              </a:solidFill>
              <a:latin typeface="Arial Rounded MT Bold" pitchFamily="34" charset="0"/>
            </a:endParaRPr>
          </a:p>
          <a:p>
            <a:endParaRPr lang="en-US" dirty="0"/>
          </a:p>
        </p:txBody>
      </p:sp>
      <p:pic>
        <p:nvPicPr>
          <p:cNvPr id="4" name="WWII Shipwrecks.avi">
            <a:hlinkClick r:id="" action="ppaction://media"/>
          </p:cNvPr>
          <p:cNvPicPr>
            <a:picLocks noRot="1" noChangeAspect="1"/>
          </p:cNvPicPr>
          <p:nvPr>
            <a:videoFile r:link="rId1"/>
          </p:nvPr>
        </p:nvPicPr>
        <p:blipFill>
          <a:blip r:embed="rId6" cstate="print"/>
          <a:stretch>
            <a:fillRect/>
          </a:stretch>
        </p:blipFill>
        <p:spPr>
          <a:xfrm>
            <a:off x="-3286180" y="214290"/>
            <a:ext cx="2928958" cy="1647539"/>
          </a:xfrm>
          <a:prstGeom prst="rect">
            <a:avLst/>
          </a:prstGeom>
        </p:spPr>
      </p:pic>
      <p:pic>
        <p:nvPicPr>
          <p:cNvPr id="5" name="HD Historic Stock Footage AMMUNITION DUMPED IN OCEAN!.avi">
            <a:hlinkClick r:id="" action="ppaction://media"/>
          </p:cNvPr>
          <p:cNvPicPr>
            <a:picLocks noRot="1" noChangeAspect="1"/>
          </p:cNvPicPr>
          <p:nvPr>
            <a:videoFile r:link="rId2"/>
          </p:nvPr>
        </p:nvPicPr>
        <p:blipFill>
          <a:blip r:embed="rId7" cstate="print"/>
          <a:stretch>
            <a:fillRect/>
          </a:stretch>
        </p:blipFill>
        <p:spPr>
          <a:xfrm>
            <a:off x="-3286180" y="2214554"/>
            <a:ext cx="2920998" cy="1643061"/>
          </a:xfrm>
          <a:prstGeom prst="rect">
            <a:avLst/>
          </a:prstGeom>
        </p:spPr>
      </p:pic>
    </p:spTree>
  </p:cSld>
  <p:clrMapOvr>
    <a:masterClrMapping/>
  </p:clrMapOvr>
  <p:transition>
    <p:newsfla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1183</Words>
  <Application>Microsoft Office PowerPoint</Application>
  <PresentationFormat>On-screen Show (4:3)</PresentationFormat>
  <Paragraphs>59</Paragraphs>
  <Slides>9</Slides>
  <Notes>0</Notes>
  <HiddenSlides>0</HiddenSlides>
  <MMClips>7</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Slide 1</vt:lpstr>
      <vt:lpstr>Slide 2</vt:lpstr>
      <vt:lpstr>The 2nd Trumpet Rev 8:8-9 </vt:lpstr>
      <vt:lpstr>And something like a great mountain burning with fire was thrown into the sea, and a third of the sea became blood. And a third of the living creatures in the sea died </vt:lpstr>
      <vt:lpstr>WW2 and the Vatican</vt:lpstr>
      <vt:lpstr>Slide 6</vt:lpstr>
      <vt:lpstr>Slide 7</vt:lpstr>
      <vt:lpstr>    Article:  Hitler believed that Islam was a religion for real men that lacked the flabbiness of Christianity and the filthiness of Judaism. The article also says that even though Muslim people fought on both sides of WW2, the Islamists fought mainly on the side of the Nazis. The Nazis even allowed Muslim people to enroll to the SS, and the Grand Mufti of Jerusalem, a famous Nazi collaborator, was recruiting Muslims for the SS. The Grand Mufti of Jerusalem was the man who convinced Hitler to exterminate the Jews of Europe, because the Jews who were leaving Europe were ending up in Jerusalem, where the Arabs and the Jews were fighting for Palestine. The Grand Mufti of Jerusalem was one of the closest associates of Hassan al-Banna, the man who founded the Muslim Brotherhood in Egypt in 1928, and who was another famous Nazi collaborator.   See: https://iakal.wordpress.com/2016/08/18/the-alliance-between-hitler-and-the-muslim-brotherhood/ </vt:lpstr>
      <vt:lpstr>And a third of the ships were destroyed.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Thompson</dc:creator>
  <cp:lastModifiedBy>Brian Thompson</cp:lastModifiedBy>
  <cp:revision>43</cp:revision>
  <dcterms:created xsi:type="dcterms:W3CDTF">2019-07-15T02:51:08Z</dcterms:created>
  <dcterms:modified xsi:type="dcterms:W3CDTF">2019-10-29T15:38:11Z</dcterms:modified>
</cp:coreProperties>
</file>