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8" r:id="rId2"/>
    <p:sldId id="257" r:id="rId3"/>
    <p:sldId id="299" r:id="rId4"/>
    <p:sldId id="256" r:id="rId5"/>
    <p:sldId id="259" r:id="rId6"/>
    <p:sldId id="260" r:id="rId7"/>
    <p:sldId id="262" r:id="rId8"/>
    <p:sldId id="264" r:id="rId9"/>
    <p:sldId id="286" r:id="rId10"/>
    <p:sldId id="261" r:id="rId11"/>
    <p:sldId id="300" r:id="rId12"/>
    <p:sldId id="292" r:id="rId13"/>
    <p:sldId id="288" r:id="rId14"/>
    <p:sldId id="263" r:id="rId15"/>
    <p:sldId id="265" r:id="rId16"/>
    <p:sldId id="268" r:id="rId17"/>
    <p:sldId id="283" r:id="rId18"/>
    <p:sldId id="297" r:id="rId19"/>
    <p:sldId id="295" r:id="rId20"/>
    <p:sldId id="274" r:id="rId21"/>
    <p:sldId id="282" r:id="rId22"/>
    <p:sldId id="275" r:id="rId23"/>
    <p:sldId id="280" r:id="rId24"/>
    <p:sldId id="272" r:id="rId25"/>
    <p:sldId id="276" r:id="rId26"/>
    <p:sldId id="273" r:id="rId27"/>
    <p:sldId id="277" r:id="rId28"/>
    <p:sldId id="278" r:id="rId29"/>
    <p:sldId id="294" r:id="rId30"/>
    <p:sldId id="289" r:id="rId31"/>
    <p:sldId id="290" r:id="rId32"/>
    <p:sldId id="271" r:id="rId33"/>
    <p:sldId id="291" r:id="rId34"/>
    <p:sldId id="293" r:id="rId35"/>
    <p:sldId id="27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E1EDBF-F2FE-46C0-A14E-623D76D71D70}" type="datetimeFigureOut">
              <a:rPr lang="en-US" smtClean="0"/>
              <a:pPr/>
              <a:t>2/13/2020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195399-A7A2-44E4-8B86-9AFB8E1D1F4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195399-A7A2-44E4-8B86-9AFB8E1D1F40}"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CEB3AC-79A7-41F0-B839-0CE5B28F2E01}"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EB3AC-79A7-41F0-B839-0CE5B28F2E01}"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EB3AC-79A7-41F0-B839-0CE5B28F2E01}"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EB3AC-79A7-41F0-B839-0CE5B28F2E01}"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CEB3AC-79A7-41F0-B839-0CE5B28F2E01}"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CEB3AC-79A7-41F0-B839-0CE5B28F2E01}"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CEB3AC-79A7-41F0-B839-0CE5B28F2E01}" type="datetimeFigureOut">
              <a:rPr lang="en-US" smtClean="0"/>
              <a:pPr/>
              <a:t>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CEB3AC-79A7-41F0-B839-0CE5B28F2E01}" type="datetimeFigureOut">
              <a:rPr lang="en-US" smtClean="0"/>
              <a:pPr/>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EB3AC-79A7-41F0-B839-0CE5B28F2E01}" type="datetimeFigureOut">
              <a:rPr lang="en-US" smtClean="0"/>
              <a:pPr/>
              <a:t>2/13/2020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EB3AC-79A7-41F0-B839-0CE5B28F2E01}"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EB3AC-79A7-41F0-B839-0CE5B28F2E01}"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DCBF3-F693-4B76-90AA-9AEA8AA7FD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EB3AC-79A7-41F0-B839-0CE5B28F2E01}" type="datetimeFigureOut">
              <a:rPr lang="en-US" smtClean="0"/>
              <a:pPr/>
              <a:t>2/13/2020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DCBF3-F693-4B76-90AA-9AEA8AA7FD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hyperlink" Target="http://biblehub.com/revelation/9-14.htm" TargetMode="External"/><Relationship Id="rId4" Type="http://schemas.openxmlformats.org/officeDocument/2006/relationships/hyperlink" Target="http://biblehub.com/revelation/9-13.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ideo" Target="file:///C:\Users\brian.LAPTOP-AKV74GUI\Desktop\Rev%20and%20Daniel%20Book%2014.1.19%20Fin\Revelation%20unsealed%20powerpoints\26.%20Trumpet%206%20%202011%20four%20angels%20powerpoint\Iraq%20Gruesome%20pictures%20posted%20as%20Sunni%20militants%20boast%20of%20mass%20killings.avi"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7-Angels-of-apocalypse.jpg"/>
          <p:cNvPicPr>
            <a:picLocks noChangeAspect="1" noChangeArrowheads="1"/>
          </p:cNvPicPr>
          <p:nvPr/>
        </p:nvPicPr>
        <p:blipFill>
          <a:blip r:embed="rId2" cstate="print"/>
          <a:srcRect/>
          <a:stretch>
            <a:fillRect/>
          </a:stretch>
        </p:blipFill>
        <p:spPr bwMode="auto">
          <a:xfrm>
            <a:off x="0" y="12424"/>
            <a:ext cx="9144000" cy="6833152"/>
          </a:xfrm>
          <a:prstGeom prst="rect">
            <a:avLst/>
          </a:prstGeom>
          <a:noFill/>
        </p:spPr>
      </p:pic>
    </p:spTree>
  </p:cSld>
  <p:clrMapOvr>
    <a:masterClrMapping/>
  </p:clrMapOvr>
  <p:transition>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910" y="357166"/>
            <a:ext cx="7786742" cy="6643734"/>
          </a:xfrm>
        </p:spPr>
        <p:txBody>
          <a:bodyPr>
            <a:normAutofit fontScale="55000" lnSpcReduction="20000"/>
          </a:bodyPr>
          <a:lstStyle/>
          <a:p>
            <a:pPr algn="l"/>
            <a:r>
              <a:rPr lang="en-US" sz="3800" b="1" baseline="30000" dirty="0" smtClean="0">
                <a:solidFill>
                  <a:srgbClr val="FFFF00"/>
                </a:solidFill>
                <a:effectLst>
                  <a:outerShdw blurRad="38100" dist="38100" dir="2700000" algn="tl">
                    <a:srgbClr val="000000">
                      <a:alpha val="43137"/>
                    </a:srgbClr>
                  </a:outerShdw>
                </a:effectLst>
                <a:latin typeface="Arial Rounded MT Bold" pitchFamily="34" charset="0"/>
              </a:rPr>
              <a:t>16 </a:t>
            </a:r>
            <a:r>
              <a:rPr lang="en-US" sz="3800" b="1" dirty="0" smtClean="0">
                <a:solidFill>
                  <a:srgbClr val="FFFF00"/>
                </a:solidFill>
                <a:effectLst>
                  <a:outerShdw blurRad="38100" dist="38100" dir="2700000" algn="tl">
                    <a:srgbClr val="000000">
                      <a:alpha val="43137"/>
                    </a:srgbClr>
                  </a:outerShdw>
                </a:effectLst>
                <a:latin typeface="Arial Rounded MT Bold" pitchFamily="34" charset="0"/>
              </a:rPr>
              <a:t>Now the number of the army of the horsemen was two hundred million; I heard the number of them.</a:t>
            </a: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AU" sz="24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US" sz="23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3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9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r>
              <a:rPr lang="en-US" sz="3300" b="1" dirty="0" smtClean="0">
                <a:solidFill>
                  <a:schemeClr val="bg1"/>
                </a:solidFill>
                <a:effectLst>
                  <a:outerShdw blurRad="38100" dist="38100" dir="2700000" algn="tl">
                    <a:srgbClr val="000000">
                      <a:alpha val="43137"/>
                    </a:srgbClr>
                  </a:outerShdw>
                </a:effectLst>
                <a:latin typeface="Arial Rounded MT Bold" pitchFamily="34" charset="0"/>
              </a:rPr>
              <a:t>Islam in the past was well known for its horse men in war. In these four countries alone </a:t>
            </a:r>
            <a:r>
              <a:rPr lang="en-US" sz="3300" b="1" dirty="0" smtClean="0">
                <a:solidFill>
                  <a:srgbClr val="00B0F0"/>
                </a:solidFill>
                <a:effectLst>
                  <a:outerShdw blurRad="38100" dist="38100" dir="2700000" algn="tl">
                    <a:srgbClr val="000000">
                      <a:alpha val="43137"/>
                    </a:srgbClr>
                  </a:outerShdw>
                </a:effectLst>
                <a:latin typeface="Arial Rounded MT Bold" pitchFamily="34" charset="0"/>
              </a:rPr>
              <a:t>Turkey, Syria, Iran </a:t>
            </a:r>
            <a:r>
              <a:rPr lang="en-US" sz="3300" b="1" dirty="0" smtClean="0">
                <a:solidFill>
                  <a:schemeClr val="bg1"/>
                </a:solidFill>
                <a:effectLst>
                  <a:outerShdw blurRad="38100" dist="38100" dir="2700000" algn="tl">
                    <a:srgbClr val="000000">
                      <a:alpha val="43137"/>
                    </a:srgbClr>
                  </a:outerShdw>
                </a:effectLst>
                <a:latin typeface="Arial Rounded MT Bold" pitchFamily="34" charset="0"/>
              </a:rPr>
              <a:t>and </a:t>
            </a:r>
            <a:r>
              <a:rPr lang="en-US" sz="3300" b="1" dirty="0" smtClean="0">
                <a:solidFill>
                  <a:srgbClr val="00B0F0"/>
                </a:solidFill>
                <a:effectLst>
                  <a:outerShdw blurRad="38100" dist="38100" dir="2700000" algn="tl">
                    <a:srgbClr val="000000">
                      <a:alpha val="43137"/>
                    </a:srgbClr>
                  </a:outerShdw>
                </a:effectLst>
                <a:latin typeface="Arial Rounded MT Bold" pitchFamily="34" charset="0"/>
              </a:rPr>
              <a:t>Iraq </a:t>
            </a:r>
            <a:r>
              <a:rPr lang="en-US" sz="3300" b="1" dirty="0" smtClean="0">
                <a:solidFill>
                  <a:schemeClr val="bg1"/>
                </a:solidFill>
                <a:effectLst>
                  <a:outerShdw blurRad="38100" dist="38100" dir="2700000" algn="tl">
                    <a:srgbClr val="000000">
                      <a:alpha val="43137"/>
                    </a:srgbClr>
                  </a:outerShdw>
                </a:effectLst>
                <a:latin typeface="Arial Rounded MT Bold" pitchFamily="34" charset="0"/>
              </a:rPr>
              <a:t>97% are Muslim . In 2012 at the beginning of this prophecy the population in each country was Iraq at 32’580’000, Iran 76’420’000, Syria 22’400’000 and Turkey 74’000’000 this equals a total population of 205’400’000  people in these four nations (exact). This fulfills the 200 million people army </a:t>
            </a:r>
            <a:r>
              <a:rPr lang="en-US" sz="3300" b="1" i="1" dirty="0" smtClean="0">
                <a:solidFill>
                  <a:schemeClr val="bg1"/>
                </a:solidFill>
                <a:effectLst>
                  <a:outerShdw blurRad="38100" dist="38100" dir="2700000" algn="tl">
                    <a:srgbClr val="000000">
                      <a:alpha val="43137"/>
                    </a:srgbClr>
                  </a:outerShdw>
                </a:effectLst>
                <a:latin typeface="Arial Rounded MT Bold" pitchFamily="34" charset="0"/>
              </a:rPr>
              <a:t>(Islamic)</a:t>
            </a:r>
            <a:r>
              <a:rPr lang="en-US" sz="3300" b="1" dirty="0" smtClean="0">
                <a:solidFill>
                  <a:schemeClr val="bg1"/>
                </a:solidFill>
                <a:effectLst>
                  <a:outerShdw blurRad="38100" dist="38100" dir="2700000" algn="tl">
                    <a:srgbClr val="000000">
                      <a:alpha val="43137"/>
                    </a:srgbClr>
                  </a:outerShdw>
                </a:effectLst>
                <a:latin typeface="Arial Rounded MT Bold" pitchFamily="34" charset="0"/>
              </a:rPr>
              <a:t>  in the region as mentioned in verse16 of this prophecy. Muslims all believe the same Quran they are militant in their root  beliefs.  Just as God calls his church an army of saints Islam is an army as well. When we see the term radical Islamists  the definition of “radical” simply means returning to the origins the roots. This is a term used by westerners and mainstream media to explain away Islamic Jihad  atrocities. There are no radicals or moderate Muslims Islam is Islam they have the call of silent  Jihad (when in small numbers) political  Jihad (more than a few) or militant  Jihad (when many) over nations all are involved in this cause. </a:t>
            </a:r>
            <a:endParaRPr lang="en-AU" sz="33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300" b="1" dirty="0" smtClean="0">
              <a:solidFill>
                <a:schemeClr val="bg1"/>
              </a:solidFill>
              <a:latin typeface="Arial Rounded MT Bold" pitchFamily="34" charset="0"/>
            </a:endParaRPr>
          </a:p>
          <a:p>
            <a:endParaRPr lang="en-US" dirty="0"/>
          </a:p>
        </p:txBody>
      </p:sp>
    </p:spTree>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1000" r="-3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57826"/>
            <a:ext cx="7772400" cy="1500174"/>
          </a:xfrm>
        </p:spPr>
        <p:txBody>
          <a:bodyPr>
            <a:normAutofit/>
          </a:bodyPr>
          <a:lstStyle/>
          <a:p>
            <a:r>
              <a:rPr lang="en-AU" sz="2800" b="1" dirty="0" smtClean="0">
                <a:solidFill>
                  <a:srgbClr val="FFFF00"/>
                </a:solidFill>
                <a:latin typeface="Arial Rounded MT Bold" pitchFamily="34" charset="0"/>
              </a:rPr>
              <a:t>Isis entering Iraq early 2014</a:t>
            </a:r>
            <a:endParaRPr lang="en-US" sz="2800" b="1" dirty="0">
              <a:solidFill>
                <a:srgbClr val="FFFF00"/>
              </a:solidFill>
              <a:latin typeface="Arial Rounded MT Bold" pitchFamily="34" charset="0"/>
            </a:endParaRPr>
          </a:p>
        </p:txBody>
      </p:sp>
      <p:sp>
        <p:nvSpPr>
          <p:cNvPr id="3" name="Subtitle 2"/>
          <p:cNvSpPr>
            <a:spLocks noGrp="1"/>
          </p:cNvSpPr>
          <p:nvPr>
            <p:ph type="subTitle" idx="1"/>
          </p:nvPr>
        </p:nvSpPr>
        <p:spPr>
          <a:xfrm>
            <a:off x="714348" y="214290"/>
            <a:ext cx="7715304" cy="2571768"/>
          </a:xfrm>
        </p:spPr>
        <p:txBody>
          <a:bodyPr>
            <a:normAutofit fontScale="55000" lnSpcReduction="20000"/>
          </a:bodyPr>
          <a:lstStyle/>
          <a:p>
            <a:pPr algn="l"/>
            <a:r>
              <a:rPr lang="en-US" sz="3400" b="1" dirty="0" smtClean="0">
                <a:solidFill>
                  <a:schemeClr val="bg1"/>
                </a:solidFill>
                <a:latin typeface="Arial Rounded MT Bold" pitchFamily="34" charset="0"/>
              </a:rPr>
              <a:t>A dream came in August 2014 of 200 million demonic solders being raised up through Iraq </a:t>
            </a:r>
            <a:r>
              <a:rPr lang="en-US" sz="3400" i="1" dirty="0" smtClean="0">
                <a:solidFill>
                  <a:schemeClr val="bg1"/>
                </a:solidFill>
                <a:latin typeface="Arial Rounded MT Bold" pitchFamily="34" charset="0"/>
              </a:rPr>
              <a:t>(Muslim population of the four fallen angel nations in 2012)  </a:t>
            </a:r>
            <a:r>
              <a:rPr lang="en-US" sz="3400" b="1" dirty="0" smtClean="0">
                <a:solidFill>
                  <a:schemeClr val="bg1"/>
                </a:solidFill>
                <a:latin typeface="Arial Rounded MT Bold" pitchFamily="34" charset="0"/>
              </a:rPr>
              <a:t>this was tied into Isis. I then saw Isis get defeated pushed out of Iraq </a:t>
            </a:r>
            <a:r>
              <a:rPr lang="en-US" sz="3400" b="1" i="1" dirty="0" smtClean="0">
                <a:solidFill>
                  <a:schemeClr val="bg1"/>
                </a:solidFill>
                <a:latin typeface="Arial Rounded MT Bold" pitchFamily="34" charset="0"/>
              </a:rPr>
              <a:t>(</a:t>
            </a:r>
            <a:r>
              <a:rPr lang="en-US" sz="3400" i="1" dirty="0" smtClean="0">
                <a:solidFill>
                  <a:schemeClr val="bg1"/>
                </a:solidFill>
                <a:latin typeface="Arial Rounded MT Bold" pitchFamily="34" charset="0"/>
              </a:rPr>
              <a:t>happened by end of 2017 under Trump and Putin a 6</a:t>
            </a:r>
            <a:r>
              <a:rPr lang="en-US" sz="3400" i="1" baseline="30000" dirty="0" smtClean="0">
                <a:solidFill>
                  <a:schemeClr val="bg1"/>
                </a:solidFill>
                <a:latin typeface="Arial Rounded MT Bold" pitchFamily="34" charset="0"/>
              </a:rPr>
              <a:t>th</a:t>
            </a:r>
            <a:r>
              <a:rPr lang="en-US" sz="3400" i="1" dirty="0" smtClean="0">
                <a:solidFill>
                  <a:schemeClr val="bg1"/>
                </a:solidFill>
                <a:latin typeface="Arial Rounded MT Bold" pitchFamily="34" charset="0"/>
              </a:rPr>
              <a:t> Trumpet  fulfillment)</a:t>
            </a:r>
            <a:r>
              <a:rPr lang="en-US" sz="3400" dirty="0" smtClean="0">
                <a:solidFill>
                  <a:schemeClr val="bg1"/>
                </a:solidFill>
                <a:latin typeface="Arial Rounded MT Bold" pitchFamily="34" charset="0"/>
              </a:rPr>
              <a:t> .</a:t>
            </a:r>
          </a:p>
          <a:p>
            <a:pPr algn="l"/>
            <a:endParaRPr lang="en-US" sz="3400" dirty="0" smtClean="0">
              <a:solidFill>
                <a:schemeClr val="bg1"/>
              </a:solidFill>
              <a:latin typeface="Arial Rounded MT Bold" pitchFamily="34" charset="0"/>
            </a:endParaRPr>
          </a:p>
          <a:p>
            <a:pPr algn="l"/>
            <a:r>
              <a:rPr lang="en-US" sz="3400" b="1" dirty="0" smtClean="0">
                <a:solidFill>
                  <a:schemeClr val="bg1"/>
                </a:solidFill>
                <a:latin typeface="Arial Rounded MT Bold" pitchFamily="34" charset="0"/>
              </a:rPr>
              <a:t>This has now happened with international coalition forces such as the Kurds, Iraq, USA, Australia, Russia, France, UK, Denmark and Belgium onwards the 6</a:t>
            </a:r>
            <a:r>
              <a:rPr lang="en-US" sz="3400" b="1" baseline="30000" dirty="0" smtClean="0">
                <a:solidFill>
                  <a:schemeClr val="bg1"/>
                </a:solidFill>
                <a:latin typeface="Arial Rounded MT Bold" pitchFamily="34" charset="0"/>
              </a:rPr>
              <a:t>th</a:t>
            </a:r>
            <a:r>
              <a:rPr lang="en-US" sz="3400" b="1" dirty="0" smtClean="0">
                <a:solidFill>
                  <a:schemeClr val="bg1"/>
                </a:solidFill>
                <a:latin typeface="Arial Rounded MT Bold" pitchFamily="34" charset="0"/>
              </a:rPr>
              <a:t> Trumpet has been blown. By 2015 up to 60 coalition nations were involved in the conflict with Isis.</a:t>
            </a:r>
          </a:p>
          <a:p>
            <a:pPr algn="l"/>
            <a:endParaRPr lang="en-US" dirty="0"/>
          </a:p>
        </p:txBody>
      </p:sp>
    </p:spTree>
  </p:cSld>
  <p:clrMapOvr>
    <a:masterClrMapping/>
  </p:clrMapOvr>
  <p:transition>
    <p:checke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14488"/>
          </a:xfrm>
        </p:spPr>
        <p:txBody>
          <a:bodyPr>
            <a:normAutofit/>
          </a:bodyPr>
          <a:lstStyle/>
          <a:p>
            <a:r>
              <a:rPr lang="en-US" sz="1600" b="1" dirty="0" smtClean="0">
                <a:solidFill>
                  <a:schemeClr val="bg1"/>
                </a:solidFill>
                <a:latin typeface="Arial Rounded MT Bold" pitchFamily="34" charset="0"/>
              </a:rPr>
              <a:t>The Euphrates river the four fallen angels are positioned in, runs through four nations . This was also the lands end times prophecy was first released in through prophets like Daniel, Jeremiah, Ezekiel,  Malachi, Joel and John the Revelator.  It is the  lands given to Abraham by God under covenant forever, the land Jesus was born in and where He is returning to when the 7</a:t>
            </a:r>
            <a:r>
              <a:rPr lang="en-US" sz="1600" b="1" baseline="30000" dirty="0" smtClean="0">
                <a:solidFill>
                  <a:schemeClr val="bg1"/>
                </a:solidFill>
                <a:latin typeface="Arial Rounded MT Bold" pitchFamily="34" charset="0"/>
              </a:rPr>
              <a:t>th</a:t>
            </a:r>
            <a:r>
              <a:rPr lang="en-US" sz="1600" b="1" dirty="0" smtClean="0">
                <a:solidFill>
                  <a:schemeClr val="bg1"/>
                </a:solidFill>
                <a:latin typeface="Arial Rounded MT Bold" pitchFamily="34" charset="0"/>
              </a:rPr>
              <a:t>  Trumpet is sounded.</a:t>
            </a:r>
            <a:endParaRPr lang="en-US" sz="1600" dirty="0"/>
          </a:p>
        </p:txBody>
      </p:sp>
      <p:pic>
        <p:nvPicPr>
          <p:cNvPr id="3" name="Picture 2" descr="http://2.bp.blogspot.com/_-BFn09ebLQA/TTZP-Lj4uWI/AAAAAAAAAEk/kNn_0KO2DV4/s1600/greater_israel.png"/>
          <p:cNvPicPr>
            <a:picLocks noChangeAspect="1" noChangeArrowheads="1"/>
          </p:cNvPicPr>
          <p:nvPr/>
        </p:nvPicPr>
        <p:blipFill>
          <a:blip r:embed="rId3" cstate="print"/>
          <a:srcRect/>
          <a:stretch>
            <a:fillRect/>
          </a:stretch>
        </p:blipFill>
        <p:spPr bwMode="auto">
          <a:xfrm>
            <a:off x="428596" y="1714488"/>
            <a:ext cx="8286808" cy="4786346"/>
          </a:xfrm>
          <a:prstGeom prst="rect">
            <a:avLst/>
          </a:prstGeom>
          <a:noFill/>
        </p:spPr>
      </p:pic>
    </p:spTree>
  </p:cSld>
  <p:clrMapOvr>
    <a:masterClrMapping/>
  </p:clrMapOvr>
  <p:transition>
    <p:comb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C:\Users\Brian\Desktop\16195852_1226470800777506_3013088255480922369_n.jpg"/>
          <p:cNvPicPr/>
          <p:nvPr/>
        </p:nvPicPr>
        <p:blipFill>
          <a:blip r:embed="rId3" cstate="print"/>
          <a:srcRect/>
          <a:stretch>
            <a:fillRect/>
          </a:stretch>
        </p:blipFill>
        <p:spPr bwMode="auto">
          <a:xfrm>
            <a:off x="500034" y="500042"/>
            <a:ext cx="8143932" cy="5857916"/>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910" y="142852"/>
            <a:ext cx="7858180" cy="6429420"/>
          </a:xfrm>
        </p:spPr>
        <p:txBody>
          <a:bodyPr>
            <a:normAutofit fontScale="85000" lnSpcReduction="20000"/>
          </a:bodyPr>
          <a:lstStyle/>
          <a:p>
            <a:pPr algn="l"/>
            <a:endParaRPr lang="en-US" sz="2000" b="1" dirty="0" smtClean="0">
              <a:solidFill>
                <a:schemeClr val="bg1"/>
              </a:solidFill>
              <a:latin typeface="Arial Rounded MT Bold" pitchFamily="34" charset="0"/>
            </a:endParaRPr>
          </a:p>
          <a:p>
            <a:pPr algn="l"/>
            <a:r>
              <a:rPr lang="en-US" sz="2000" b="1" dirty="0" smtClean="0">
                <a:solidFill>
                  <a:schemeClr val="bg1"/>
                </a:solidFill>
                <a:latin typeface="Arial Rounded MT Bold" pitchFamily="34" charset="0"/>
              </a:rPr>
              <a:t>The four angels in the Euphrates are also connected to the drying up of the Euphrates River  through their influence over men as found in the 6</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Bowl poured out , this includes the beast and false prophet or Rev 13. </a:t>
            </a:r>
          </a:p>
          <a:p>
            <a:pPr algn="l"/>
            <a:endParaRPr lang="en-US" sz="2000" b="1" dirty="0" smtClean="0">
              <a:solidFill>
                <a:schemeClr val="bg1"/>
              </a:solidFill>
              <a:latin typeface="Arial Rounded MT Bold" pitchFamily="34" charset="0"/>
            </a:endParaRPr>
          </a:p>
          <a:p>
            <a:pPr algn="l"/>
            <a:r>
              <a:rPr lang="en-AU" sz="2000" b="1" dirty="0" smtClean="0">
                <a:solidFill>
                  <a:srgbClr val="FFFF00"/>
                </a:solidFill>
                <a:latin typeface="Arial Rounded MT Bold" pitchFamily="34" charset="0"/>
              </a:rPr>
              <a:t>Rev 16:12 -13 Then the sixth angel poured out his bowl on the great river Euphrates, and its water was dried up, so that the way of the kings from the east might be prepared. And I saw three unclean spirits like frogs coming out of the mouth of the dragon, out of the mouth of the beast, and out of the mouth of the false prophet. </a:t>
            </a:r>
          </a:p>
          <a:p>
            <a:pPr algn="l"/>
            <a:endParaRPr lang="en-US" sz="2000" b="1" dirty="0" smtClean="0">
              <a:solidFill>
                <a:schemeClr val="bg1"/>
              </a:solidFill>
              <a:latin typeface="Arial Rounded MT Bold" pitchFamily="34" charset="0"/>
            </a:endParaRPr>
          </a:p>
          <a:p>
            <a:pPr algn="l"/>
            <a:r>
              <a:rPr lang="en-US" sz="2000" b="1" dirty="0" smtClean="0">
                <a:solidFill>
                  <a:schemeClr val="bg1"/>
                </a:solidFill>
                <a:latin typeface="Arial Rounded MT Bold" pitchFamily="34" charset="0"/>
              </a:rPr>
              <a:t>The four fallen angels are released to kill  with a plague of conflict  of fire smoke and brimstone in the region through out the 6</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Trumpet fulfillment .  </a:t>
            </a:r>
            <a:r>
              <a:rPr lang="en-US" sz="2000" b="1" dirty="0" smtClean="0">
                <a:solidFill>
                  <a:srgbClr val="FFFF00"/>
                </a:solidFill>
                <a:latin typeface="Arial Rounded MT Bold" pitchFamily="34" charset="0"/>
              </a:rPr>
              <a:t>Rev 9:15  “four angels were released to kill a third of mankind”. </a:t>
            </a:r>
            <a:r>
              <a:rPr lang="en-US" sz="2000" b="1" dirty="0" smtClean="0">
                <a:solidFill>
                  <a:schemeClr val="bg1"/>
                </a:solidFill>
                <a:latin typeface="Arial Rounded MT Bold" pitchFamily="34" charset="0"/>
              </a:rPr>
              <a:t>This </a:t>
            </a:r>
            <a:r>
              <a:rPr lang="en-US" sz="2000" b="1" dirty="0" smtClean="0">
                <a:solidFill>
                  <a:srgbClr val="FFFF00"/>
                </a:solidFill>
                <a:latin typeface="Arial Rounded MT Bold" pitchFamily="34" charset="0"/>
              </a:rPr>
              <a:t>“third of mankind” </a:t>
            </a:r>
            <a:r>
              <a:rPr lang="en-US" sz="2000" b="1" dirty="0" smtClean="0">
                <a:solidFill>
                  <a:schemeClr val="bg1"/>
                </a:solidFill>
                <a:latin typeface="Arial Rounded MT Bold" pitchFamily="34" charset="0"/>
              </a:rPr>
              <a:t>crosses over into </a:t>
            </a:r>
            <a:r>
              <a:rPr lang="en-US" sz="2000" b="1" dirty="0" smtClean="0">
                <a:solidFill>
                  <a:srgbClr val="FFFF00"/>
                </a:solidFill>
                <a:latin typeface="Arial Rounded MT Bold" pitchFamily="34" charset="0"/>
              </a:rPr>
              <a:t>“Armageddon“  </a:t>
            </a:r>
            <a:r>
              <a:rPr lang="en-US" sz="2000" b="1" dirty="0" smtClean="0">
                <a:solidFill>
                  <a:schemeClr val="bg1"/>
                </a:solidFill>
                <a:latin typeface="Arial Rounded MT Bold" pitchFamily="34" charset="0"/>
              </a:rPr>
              <a:t>in Rev 16:16  the 6</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bowl, when this bowl is fully fulfilled Jesus  then returns at the </a:t>
            </a:r>
            <a:r>
              <a:rPr lang="en-US" sz="2000" b="1" dirty="0" smtClean="0">
                <a:solidFill>
                  <a:srgbClr val="FFFF00"/>
                </a:solidFill>
                <a:latin typeface="Arial Rounded MT Bold" pitchFamily="34" charset="0"/>
              </a:rPr>
              <a:t>“7</a:t>
            </a:r>
            <a:r>
              <a:rPr lang="en-US" sz="2000" b="1" baseline="30000" dirty="0" smtClean="0">
                <a:solidFill>
                  <a:srgbClr val="FFFF00"/>
                </a:solidFill>
                <a:latin typeface="Arial Rounded MT Bold" pitchFamily="34" charset="0"/>
              </a:rPr>
              <a:t>th</a:t>
            </a:r>
            <a:r>
              <a:rPr lang="en-US" sz="2000" b="1" dirty="0" smtClean="0">
                <a:solidFill>
                  <a:srgbClr val="FFFF00"/>
                </a:solidFill>
                <a:latin typeface="Arial Rounded MT Bold" pitchFamily="34" charset="0"/>
              </a:rPr>
              <a:t> Trumpet 3</a:t>
            </a:r>
            <a:r>
              <a:rPr lang="en-US" sz="2000" b="1" baseline="30000" dirty="0" smtClean="0">
                <a:solidFill>
                  <a:srgbClr val="FFFF00"/>
                </a:solidFill>
                <a:latin typeface="Arial Rounded MT Bold" pitchFamily="34" charset="0"/>
              </a:rPr>
              <a:t>rd</a:t>
            </a:r>
            <a:r>
              <a:rPr lang="en-US" sz="2000" b="1" dirty="0" smtClean="0">
                <a:solidFill>
                  <a:srgbClr val="FFFF00"/>
                </a:solidFill>
                <a:latin typeface="Arial Rounded MT Bold" pitchFamily="34" charset="0"/>
              </a:rPr>
              <a:t> woe “ </a:t>
            </a:r>
            <a:r>
              <a:rPr lang="en-US" sz="2000" b="1" dirty="0" smtClean="0">
                <a:solidFill>
                  <a:schemeClr val="bg1"/>
                </a:solidFill>
                <a:latin typeface="Arial Rounded MT Bold" pitchFamily="34" charset="0"/>
              </a:rPr>
              <a:t>killing the enemies of Israel Rev 11: 18, </a:t>
            </a:r>
            <a:r>
              <a:rPr lang="en-US" sz="2000" b="1" dirty="0" err="1" smtClean="0">
                <a:solidFill>
                  <a:schemeClr val="bg1"/>
                </a:solidFill>
                <a:latin typeface="Arial Rounded MT Bold" pitchFamily="34" charset="0"/>
              </a:rPr>
              <a:t>Ez</a:t>
            </a:r>
            <a:r>
              <a:rPr lang="en-US" sz="2000" b="1" dirty="0" smtClean="0">
                <a:solidFill>
                  <a:schemeClr val="bg1"/>
                </a:solidFill>
                <a:latin typeface="Arial Rounded MT Bold" pitchFamily="34" charset="0"/>
              </a:rPr>
              <a:t> 38:21-23, </a:t>
            </a:r>
            <a:r>
              <a:rPr lang="en-US" sz="2000" b="1" dirty="0" err="1" smtClean="0">
                <a:solidFill>
                  <a:schemeClr val="bg1"/>
                </a:solidFill>
                <a:latin typeface="Arial Rounded MT Bold" pitchFamily="34" charset="0"/>
              </a:rPr>
              <a:t>Ez</a:t>
            </a:r>
            <a:r>
              <a:rPr lang="en-US" sz="2000" b="1" dirty="0" smtClean="0">
                <a:solidFill>
                  <a:schemeClr val="bg1"/>
                </a:solidFill>
                <a:latin typeface="Arial Rounded MT Bold" pitchFamily="34" charset="0"/>
              </a:rPr>
              <a:t> 39:1-7. This also fulfills the two witnesses being raised from the dead Rev 11 and the Ezekiel 38 and 39 war against Israel with Christ's return.</a:t>
            </a:r>
          </a:p>
          <a:p>
            <a:pPr algn="l"/>
            <a:endParaRPr lang="en-US" sz="2000" b="1" dirty="0" smtClean="0">
              <a:solidFill>
                <a:schemeClr val="bg1"/>
              </a:solidFill>
              <a:latin typeface="Arial Rounded MT Bold" pitchFamily="34" charset="0"/>
            </a:endParaRPr>
          </a:p>
          <a:p>
            <a:pPr algn="l"/>
            <a:endParaRPr lang="en-AU" sz="2000" b="1" dirty="0" smtClean="0">
              <a:solidFill>
                <a:schemeClr val="bg1"/>
              </a:solidFill>
              <a:latin typeface="Arial Rounded MT Bold" pitchFamily="34" charset="0"/>
            </a:endParaRPr>
          </a:p>
          <a:p>
            <a:pPr algn="l"/>
            <a:endParaRPr lang="en-AU" sz="2000" b="1" dirty="0" smtClean="0">
              <a:solidFill>
                <a:schemeClr val="bg1"/>
              </a:solidFill>
              <a:latin typeface="Arial Rounded MT Bold" pitchFamily="34" charset="0"/>
            </a:endParaRPr>
          </a:p>
          <a:p>
            <a:pPr algn="l"/>
            <a:r>
              <a:rPr lang="en-AU" sz="2000" b="1" dirty="0" smtClean="0">
                <a:solidFill>
                  <a:schemeClr val="bg1"/>
                </a:solidFill>
                <a:latin typeface="Arial Rounded MT Bold" pitchFamily="34" charset="0"/>
              </a:rPr>
              <a:t>You can’t get to Christs return without going through the 6</a:t>
            </a:r>
            <a:r>
              <a:rPr lang="en-AU" sz="2000" b="1" baseline="30000" dirty="0" smtClean="0">
                <a:solidFill>
                  <a:schemeClr val="bg1"/>
                </a:solidFill>
                <a:latin typeface="Arial Rounded MT Bold" pitchFamily="34" charset="0"/>
              </a:rPr>
              <a:t>th</a:t>
            </a:r>
            <a:r>
              <a:rPr lang="en-AU" sz="2000" b="1" dirty="0" smtClean="0">
                <a:solidFill>
                  <a:schemeClr val="bg1"/>
                </a:solidFill>
                <a:latin typeface="Arial Rounded MT Bold" pitchFamily="34" charset="0"/>
              </a:rPr>
              <a:t> Trumpet and the 6</a:t>
            </a:r>
            <a:r>
              <a:rPr lang="en-AU" sz="2000" b="1" baseline="30000" dirty="0" smtClean="0">
                <a:solidFill>
                  <a:schemeClr val="bg1"/>
                </a:solidFill>
                <a:latin typeface="Arial Rounded MT Bold" pitchFamily="34" charset="0"/>
              </a:rPr>
              <a:t>th</a:t>
            </a:r>
            <a:r>
              <a:rPr lang="en-AU" sz="2000" b="1" dirty="0" smtClean="0">
                <a:solidFill>
                  <a:schemeClr val="bg1"/>
                </a:solidFill>
                <a:latin typeface="Arial Rounded MT Bold" pitchFamily="34" charset="0"/>
              </a:rPr>
              <a:t> bowl being released they are connected you also must have the Rev 14:14-16 , </a:t>
            </a:r>
            <a:r>
              <a:rPr lang="en-AU" sz="2000" b="1" dirty="0" smtClean="0">
                <a:solidFill>
                  <a:srgbClr val="FFFF00"/>
                </a:solidFill>
                <a:latin typeface="Arial Rounded MT Bold" pitchFamily="34" charset="0"/>
              </a:rPr>
              <a:t>“2</a:t>
            </a:r>
            <a:r>
              <a:rPr lang="en-AU" sz="2000" b="1" baseline="30000" dirty="0" smtClean="0">
                <a:solidFill>
                  <a:srgbClr val="FFFF00"/>
                </a:solidFill>
                <a:latin typeface="Arial Rounded MT Bold" pitchFamily="34" charset="0"/>
              </a:rPr>
              <a:t>nd</a:t>
            </a:r>
            <a:r>
              <a:rPr lang="en-AU" sz="2000" b="1" dirty="0" smtClean="0">
                <a:solidFill>
                  <a:srgbClr val="FFFF00"/>
                </a:solidFill>
                <a:latin typeface="Arial Rounded MT Bold" pitchFamily="34" charset="0"/>
              </a:rPr>
              <a:t> angel worldwide harvest of souls”</a:t>
            </a:r>
            <a:r>
              <a:rPr lang="en-AU" sz="2000" b="1" dirty="0" smtClean="0">
                <a:solidFill>
                  <a:schemeClr val="bg1"/>
                </a:solidFill>
                <a:latin typeface="Arial Rounded MT Bold" pitchFamily="34" charset="0"/>
              </a:rPr>
              <a:t> before He returns as the Rev 14:17-19, 3</a:t>
            </a:r>
            <a:r>
              <a:rPr lang="en-AU" sz="2000" b="1" baseline="30000" dirty="0" smtClean="0">
                <a:solidFill>
                  <a:schemeClr val="bg1"/>
                </a:solidFill>
                <a:latin typeface="Arial Rounded MT Bold" pitchFamily="34" charset="0"/>
              </a:rPr>
              <a:t>rd</a:t>
            </a:r>
            <a:r>
              <a:rPr lang="en-AU" sz="2000" b="1" dirty="0" smtClean="0">
                <a:solidFill>
                  <a:schemeClr val="bg1"/>
                </a:solidFill>
                <a:latin typeface="Arial Rounded MT Bold" pitchFamily="34" charset="0"/>
              </a:rPr>
              <a:t> angel is part of the wrath of God at the 7</a:t>
            </a:r>
            <a:r>
              <a:rPr lang="en-AU" sz="2000" b="1" baseline="30000" dirty="0" smtClean="0">
                <a:solidFill>
                  <a:schemeClr val="bg1"/>
                </a:solidFill>
                <a:latin typeface="Arial Rounded MT Bold" pitchFamily="34" charset="0"/>
              </a:rPr>
              <a:t>th</a:t>
            </a:r>
            <a:r>
              <a:rPr lang="en-AU" sz="2000" b="1" dirty="0" smtClean="0">
                <a:solidFill>
                  <a:schemeClr val="bg1"/>
                </a:solidFill>
                <a:latin typeface="Arial Rounded MT Bold" pitchFamily="34" charset="0"/>
              </a:rPr>
              <a:t> Trumpet blast. </a:t>
            </a:r>
            <a:endParaRPr lang="en-US" sz="2000" b="1" dirty="0" smtClean="0">
              <a:solidFill>
                <a:schemeClr val="bg1"/>
              </a:solidFill>
              <a:latin typeface="Arial Rounded MT Bold" pitchFamily="34" charset="0"/>
            </a:endParaRPr>
          </a:p>
          <a:p>
            <a:pPr algn="l"/>
            <a:endParaRPr lang="en-US"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071702"/>
          </a:xfrm>
        </p:spPr>
        <p:txBody>
          <a:bodyPr>
            <a:noAutofit/>
          </a:bodyPr>
          <a:lstStyle/>
          <a:p>
            <a:pPr algn="l"/>
            <a:r>
              <a:rPr lang="en-US" sz="1600" b="1" baseline="30000" dirty="0" smtClean="0">
                <a:solidFill>
                  <a:srgbClr val="FFFF00"/>
                </a:solidFill>
                <a:latin typeface="Arial Rounded MT Bold" pitchFamily="34" charset="0"/>
              </a:rPr>
              <a:t>17 </a:t>
            </a:r>
            <a:r>
              <a:rPr lang="en-US" sz="1600" b="1" dirty="0" smtClean="0">
                <a:solidFill>
                  <a:srgbClr val="FFFF00"/>
                </a:solidFill>
                <a:latin typeface="Arial Rounded MT Bold" pitchFamily="34" charset="0"/>
              </a:rPr>
              <a:t>And thus I saw the horses in the vision: those who sat on them had breastplates </a:t>
            </a:r>
            <a:r>
              <a:rPr lang="en-US" sz="1600" b="1" dirty="0" smtClean="0">
                <a:solidFill>
                  <a:srgbClr val="FFFF00"/>
                </a:solidFill>
                <a:effectLst>
                  <a:outerShdw blurRad="38100" dist="38100" dir="2700000" algn="tl">
                    <a:srgbClr val="000000">
                      <a:alpha val="43137"/>
                    </a:srgbClr>
                  </a:outerShdw>
                </a:effectLst>
                <a:latin typeface="Arial Rounded MT Bold" pitchFamily="34" charset="0"/>
              </a:rPr>
              <a:t>of fiery red, hyacinth blue, and sulfur yellow; </a:t>
            </a:r>
            <a:r>
              <a:rPr lang="en-US" sz="16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1600" b="1" dirty="0" smtClean="0">
                <a:solidFill>
                  <a:srgbClr val="FF0000"/>
                </a:solidFill>
                <a:effectLst>
                  <a:outerShdw blurRad="38100" dist="38100" dir="2700000" algn="tl">
                    <a:srgbClr val="000000">
                      <a:alpha val="43137"/>
                    </a:srgbClr>
                  </a:outerShdw>
                </a:effectLst>
                <a:latin typeface="Arial Rounded MT Bold" pitchFamily="34" charset="0"/>
              </a:rPr>
              <a:t>“Red”  </a:t>
            </a:r>
            <a:r>
              <a:rPr lang="en-US" sz="1600" b="1" dirty="0" smtClean="0">
                <a:solidFill>
                  <a:srgbClr val="00B0F0"/>
                </a:solidFill>
                <a:effectLst>
                  <a:outerShdw blurRad="38100" dist="38100" dir="2700000" algn="tl">
                    <a:srgbClr val="000000">
                      <a:alpha val="43137"/>
                    </a:srgbClr>
                  </a:outerShdw>
                </a:effectLst>
                <a:latin typeface="Arial Rounded MT Bold" pitchFamily="34" charset="0"/>
              </a:rPr>
              <a:t>“Blue” </a:t>
            </a:r>
            <a:r>
              <a:rPr lang="en-US" sz="1600" b="1" dirty="0" smtClean="0">
                <a:solidFill>
                  <a:schemeClr val="bg1"/>
                </a:solidFill>
                <a:effectLst>
                  <a:outerShdw blurRad="38100" dist="38100" dir="2700000" algn="tl">
                    <a:srgbClr val="000000">
                      <a:alpha val="43137"/>
                    </a:srgbClr>
                  </a:outerShdw>
                </a:effectLst>
                <a:latin typeface="Arial Rounded MT Bold" pitchFamily="34" charset="0"/>
              </a:rPr>
              <a:t>and</a:t>
            </a:r>
            <a:r>
              <a:rPr lang="en-US" sz="1600" b="1" dirty="0" smtClean="0">
                <a:solidFill>
                  <a:srgbClr val="FF0000"/>
                </a:solidFill>
                <a:effectLst>
                  <a:outerShdw blurRad="38100" dist="38100" dir="2700000" algn="tl">
                    <a:srgbClr val="000000">
                      <a:alpha val="43137"/>
                    </a:srgbClr>
                  </a:outerShdw>
                </a:effectLst>
                <a:latin typeface="Arial Rounded MT Bold" pitchFamily="34" charset="0"/>
              </a:rPr>
              <a:t> </a:t>
            </a:r>
            <a:r>
              <a:rPr lang="en-US" sz="1600" b="1" dirty="0" smtClean="0">
                <a:solidFill>
                  <a:srgbClr val="FFFF00"/>
                </a:solidFill>
                <a:effectLst>
                  <a:outerShdw blurRad="38100" dist="38100" dir="2700000" algn="tl">
                    <a:srgbClr val="000000">
                      <a:alpha val="43137"/>
                    </a:srgbClr>
                  </a:outerShdw>
                </a:effectLst>
                <a:latin typeface="Arial Rounded MT Bold" pitchFamily="34" charset="0"/>
              </a:rPr>
              <a:t>“Yellow “</a:t>
            </a:r>
            <a:r>
              <a:rPr lang="en-US" sz="1600" b="1" dirty="0" smtClean="0">
                <a:solidFill>
                  <a:schemeClr val="bg1"/>
                </a:solidFill>
                <a:effectLst>
                  <a:outerShdw blurRad="38100" dist="38100" dir="2700000" algn="tl">
                    <a:srgbClr val="000000">
                      <a:alpha val="43137"/>
                    </a:srgbClr>
                  </a:outerShdw>
                </a:effectLst>
                <a:latin typeface="Arial Rounded MT Bold" pitchFamily="34" charset="0"/>
              </a:rPr>
              <a:t>are defining colors of Muslim nations . The Islamic religion uses these three specific colors on its places of worship “mosques” flags and banners unlike any other religion on Earth. The colors red blue and yellow were also worn by ancient Islamic warriors on their battle clothing and breastplate armor </a:t>
            </a:r>
            <a:r>
              <a:rPr lang="en-US" sz="1600" b="1" i="1" dirty="0" smtClean="0">
                <a:solidFill>
                  <a:schemeClr val="bg1"/>
                </a:solidFill>
                <a:effectLst>
                  <a:outerShdw blurRad="38100" dist="38100" dir="2700000" algn="tl">
                    <a:srgbClr val="000000">
                      <a:alpha val="43137"/>
                    </a:srgbClr>
                  </a:outerShdw>
                </a:effectLst>
                <a:latin typeface="Arial Rounded MT Bold" pitchFamily="34" charset="0"/>
              </a:rPr>
              <a:t>(prophetic symbolism)</a:t>
            </a:r>
            <a:r>
              <a:rPr lang="en-US" sz="1600" b="1" dirty="0" smtClean="0">
                <a:solidFill>
                  <a:schemeClr val="bg1"/>
                </a:solidFill>
                <a:effectLst>
                  <a:outerShdw blurRad="38100" dist="38100" dir="2700000" algn="tl">
                    <a:srgbClr val="000000">
                      <a:alpha val="43137"/>
                    </a:srgbClr>
                  </a:outerShdw>
                </a:effectLst>
                <a:latin typeface="Arial Rounded MT Bold" pitchFamily="34" charset="0"/>
              </a:rPr>
              <a:t>. These three colors are also used by the Ottoman Empire nation in modern Turkish armed forces on uniforms..</a:t>
            </a: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r>
              <a:rPr lang="en-US" sz="2000" b="1" dirty="0" smtClean="0">
                <a:solidFill>
                  <a:srgbClr val="FFFF00"/>
                </a:solidFill>
                <a:latin typeface="Arial Rounded MT Bold" pitchFamily="34" charset="0"/>
              </a:rPr>
              <a:t/>
            </a:r>
            <a:br>
              <a:rPr lang="en-US" sz="2000" b="1" dirty="0" smtClean="0">
                <a:solidFill>
                  <a:srgbClr val="FFFF00"/>
                </a:solidFill>
                <a:latin typeface="Arial Rounded MT Bold" pitchFamily="34" charset="0"/>
              </a:rPr>
            </a:br>
            <a:endParaRPr lang="en-US" sz="2000" b="1" dirty="0">
              <a:solidFill>
                <a:srgbClr val="FFFF00"/>
              </a:solidFill>
              <a:latin typeface="Arial Rounded MT Bold" pitchFamily="34" charset="0"/>
            </a:endParaRPr>
          </a:p>
        </p:txBody>
      </p:sp>
      <p:pic>
        <p:nvPicPr>
          <p:cNvPr id="3" name="Picture 2" descr="http://www.trinetra.org.uk/communities/1/004/007/867/121/images/4542956062.jpg"/>
          <p:cNvPicPr/>
          <p:nvPr/>
        </p:nvPicPr>
        <p:blipFill>
          <a:blip r:embed="rId3" cstate="print"/>
          <a:srcRect/>
          <a:stretch>
            <a:fillRect/>
          </a:stretch>
        </p:blipFill>
        <p:spPr bwMode="auto">
          <a:xfrm>
            <a:off x="1571604" y="2571744"/>
            <a:ext cx="6000792" cy="385765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FF0000"/>
                </a:solidFill>
                <a:latin typeface="Arial Rounded MT Bold" pitchFamily="34" charset="0"/>
              </a:rPr>
              <a:t>Fiery red in Islam</a:t>
            </a:r>
            <a:endParaRPr lang="en-US" b="1" dirty="0">
              <a:solidFill>
                <a:srgbClr val="FF0000"/>
              </a:solidFill>
              <a:latin typeface="Arial Rounded MT Bold" pitchFamily="34" charset="0"/>
            </a:endParaRPr>
          </a:p>
        </p:txBody>
      </p:sp>
      <p:pic>
        <p:nvPicPr>
          <p:cNvPr id="39938" name="Picture 2" descr="See the source image"/>
          <p:cNvPicPr>
            <a:picLocks noChangeAspect="1" noChangeArrowheads="1"/>
          </p:cNvPicPr>
          <p:nvPr/>
        </p:nvPicPr>
        <p:blipFill>
          <a:blip r:embed="rId3" cstate="print"/>
          <a:srcRect/>
          <a:stretch>
            <a:fillRect/>
          </a:stretch>
        </p:blipFill>
        <p:spPr bwMode="auto">
          <a:xfrm>
            <a:off x="428596" y="1500174"/>
            <a:ext cx="3357522" cy="2803894"/>
          </a:xfrm>
          <a:prstGeom prst="rect">
            <a:avLst/>
          </a:prstGeom>
          <a:noFill/>
        </p:spPr>
      </p:pic>
      <p:pic>
        <p:nvPicPr>
          <p:cNvPr id="39940" name="Picture 4" descr="See the source image"/>
          <p:cNvPicPr>
            <a:picLocks noChangeAspect="1" noChangeArrowheads="1"/>
          </p:cNvPicPr>
          <p:nvPr/>
        </p:nvPicPr>
        <p:blipFill>
          <a:blip r:embed="rId4" cstate="print"/>
          <a:srcRect/>
          <a:stretch>
            <a:fillRect/>
          </a:stretch>
        </p:blipFill>
        <p:spPr bwMode="auto">
          <a:xfrm>
            <a:off x="4286248" y="1500174"/>
            <a:ext cx="2205325" cy="1736693"/>
          </a:xfrm>
          <a:prstGeom prst="rect">
            <a:avLst/>
          </a:prstGeom>
          <a:noFill/>
        </p:spPr>
      </p:pic>
      <p:pic>
        <p:nvPicPr>
          <p:cNvPr id="39942" name="Picture 6" descr="See the source image"/>
          <p:cNvPicPr>
            <a:picLocks noChangeAspect="1" noChangeArrowheads="1"/>
          </p:cNvPicPr>
          <p:nvPr/>
        </p:nvPicPr>
        <p:blipFill>
          <a:blip r:embed="rId5" cstate="print"/>
          <a:srcRect/>
          <a:stretch>
            <a:fillRect/>
          </a:stretch>
        </p:blipFill>
        <p:spPr bwMode="auto">
          <a:xfrm>
            <a:off x="4214810" y="3500438"/>
            <a:ext cx="4357718" cy="2974143"/>
          </a:xfrm>
          <a:prstGeom prst="rect">
            <a:avLst/>
          </a:prstGeom>
          <a:noFill/>
        </p:spPr>
      </p:pic>
      <p:pic>
        <p:nvPicPr>
          <p:cNvPr id="39944" name="Picture 8" descr="Image result for red in Islam"/>
          <p:cNvPicPr>
            <a:picLocks noChangeAspect="1" noChangeArrowheads="1"/>
          </p:cNvPicPr>
          <p:nvPr/>
        </p:nvPicPr>
        <p:blipFill>
          <a:blip r:embed="rId6" cstate="print"/>
          <a:srcRect/>
          <a:stretch>
            <a:fillRect/>
          </a:stretch>
        </p:blipFill>
        <p:spPr bwMode="auto">
          <a:xfrm>
            <a:off x="428596" y="4572008"/>
            <a:ext cx="3357566" cy="1895476"/>
          </a:xfrm>
          <a:prstGeom prst="rect">
            <a:avLst/>
          </a:prstGeom>
          <a:noFill/>
        </p:spPr>
      </p:pic>
      <p:pic>
        <p:nvPicPr>
          <p:cNvPr id="39946" name="Picture 10" descr="See the source image"/>
          <p:cNvPicPr>
            <a:picLocks noChangeAspect="1" noChangeArrowheads="1"/>
          </p:cNvPicPr>
          <p:nvPr/>
        </p:nvPicPr>
        <p:blipFill>
          <a:blip r:embed="rId7" cstate="print"/>
          <a:srcRect/>
          <a:stretch>
            <a:fillRect/>
          </a:stretch>
        </p:blipFill>
        <p:spPr bwMode="auto">
          <a:xfrm>
            <a:off x="6858016" y="1285860"/>
            <a:ext cx="1571636" cy="2047876"/>
          </a:xfrm>
          <a:prstGeom prst="rect">
            <a:avLst/>
          </a:prstGeom>
          <a:noFill/>
        </p:spPr>
      </p:pic>
    </p:spTree>
  </p:cSld>
  <p:clrMapOvr>
    <a:masterClrMapping/>
  </p:clrMapOvr>
  <p:transition>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357298"/>
          </a:xfrm>
        </p:spPr>
        <p:txBody>
          <a:bodyPr>
            <a:normAutofit/>
          </a:bodyPr>
          <a:lstStyle/>
          <a:p>
            <a:r>
              <a:rPr lang="en-AU" sz="1800" b="1" dirty="0" smtClean="0">
                <a:solidFill>
                  <a:schemeClr val="bg1"/>
                </a:solidFill>
                <a:latin typeface="Arial Rounded MT Bold" pitchFamily="34" charset="0"/>
              </a:rPr>
              <a:t>Turkish President </a:t>
            </a:r>
            <a:r>
              <a:rPr lang="en-AU" sz="1800" b="1" dirty="0" err="1" smtClean="0">
                <a:solidFill>
                  <a:schemeClr val="bg1"/>
                </a:solidFill>
                <a:latin typeface="Arial Rounded MT Bold" pitchFamily="34" charset="0"/>
              </a:rPr>
              <a:t>Recep</a:t>
            </a:r>
            <a:r>
              <a:rPr lang="en-AU" sz="1800" b="1" dirty="0" smtClean="0">
                <a:solidFill>
                  <a:schemeClr val="bg1"/>
                </a:solidFill>
                <a:latin typeface="Arial Rounded MT Bold" pitchFamily="34" charset="0"/>
              </a:rPr>
              <a:t> </a:t>
            </a:r>
            <a:r>
              <a:rPr lang="en-AU" sz="1800" b="1" dirty="0" err="1" smtClean="0">
                <a:solidFill>
                  <a:schemeClr val="bg1"/>
                </a:solidFill>
                <a:latin typeface="Arial Rounded MT Bold" pitchFamily="34" charset="0"/>
              </a:rPr>
              <a:t>Erdogan</a:t>
            </a:r>
            <a:r>
              <a:rPr lang="en-AU" sz="1800" b="1" dirty="0" smtClean="0">
                <a:solidFill>
                  <a:schemeClr val="bg1"/>
                </a:solidFill>
                <a:latin typeface="Arial Rounded MT Bold" pitchFamily="34" charset="0"/>
              </a:rPr>
              <a:t> </a:t>
            </a:r>
            <a:r>
              <a:rPr lang="en-AU" sz="1800" i="1" dirty="0" smtClean="0">
                <a:solidFill>
                  <a:schemeClr val="bg1"/>
                </a:solidFill>
                <a:latin typeface="Arial Rounded MT Bold" pitchFamily="34" charset="0"/>
              </a:rPr>
              <a:t>(false prophet)  </a:t>
            </a:r>
            <a:r>
              <a:rPr lang="en-AU" sz="1800" b="1" dirty="0" smtClean="0">
                <a:solidFill>
                  <a:schemeClr val="bg1"/>
                </a:solidFill>
                <a:latin typeface="Arial Rounded MT Bold" pitchFamily="34" charset="0"/>
              </a:rPr>
              <a:t>descends a staircase lined by an honour guard wearing traditional military uniforms from the era of the Ottoman Empire with red blue and yellow. </a:t>
            </a:r>
            <a:endParaRPr lang="en-US" sz="1800" b="1" dirty="0">
              <a:solidFill>
                <a:schemeClr val="bg1"/>
              </a:solidFill>
              <a:latin typeface="Arial Rounded MT Bold" pitchFamily="34" charset="0"/>
            </a:endParaRPr>
          </a:p>
        </p:txBody>
      </p:sp>
      <p:pic>
        <p:nvPicPr>
          <p:cNvPr id="48130" name="Picture 2" descr="1.1443467-714848543"/>
          <p:cNvPicPr>
            <a:picLocks noChangeAspect="1" noChangeArrowheads="1"/>
          </p:cNvPicPr>
          <p:nvPr/>
        </p:nvPicPr>
        <p:blipFill>
          <a:blip r:embed="rId3" cstate="print"/>
          <a:srcRect/>
          <a:stretch>
            <a:fillRect/>
          </a:stretch>
        </p:blipFill>
        <p:spPr bwMode="auto">
          <a:xfrm>
            <a:off x="642910" y="1285860"/>
            <a:ext cx="7715304" cy="5214974"/>
          </a:xfrm>
          <a:prstGeom prst="rect">
            <a:avLst/>
          </a:prstGeom>
          <a:noFill/>
        </p:spPr>
      </p:pic>
    </p:spTree>
  </p:cSld>
  <p:clrMapOvr>
    <a:masterClrMapping/>
  </p:clrMapOvr>
  <p:transition>
    <p:comb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57158" y="357166"/>
            <a:ext cx="2078011" cy="3119416"/>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214942" y="3571876"/>
            <a:ext cx="3429024" cy="292895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428596" y="3857628"/>
            <a:ext cx="4429156" cy="2676518"/>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6215074" y="500042"/>
            <a:ext cx="2571768" cy="2571768"/>
          </a:xfrm>
          <a:prstGeom prst="rect">
            <a:avLst/>
          </a:prstGeom>
          <a:noFill/>
          <a:ln w="9525">
            <a:noFill/>
            <a:miter lim="800000"/>
            <a:headEnd/>
            <a:tailEnd/>
          </a:ln>
          <a:effectLst/>
        </p:spPr>
      </p:pic>
      <p:pic>
        <p:nvPicPr>
          <p:cNvPr id="1032" name="Picture 8" descr="See the source image"/>
          <p:cNvPicPr>
            <a:picLocks noChangeAspect="1" noChangeArrowheads="1"/>
          </p:cNvPicPr>
          <p:nvPr/>
        </p:nvPicPr>
        <p:blipFill>
          <a:blip r:embed="rId7" cstate="print"/>
          <a:srcRect/>
          <a:stretch>
            <a:fillRect/>
          </a:stretch>
        </p:blipFill>
        <p:spPr bwMode="auto">
          <a:xfrm>
            <a:off x="2714612" y="714356"/>
            <a:ext cx="3143272" cy="2386311"/>
          </a:xfrm>
          <a:prstGeom prst="rect">
            <a:avLst/>
          </a:prstGeom>
          <a:noFill/>
        </p:spPr>
      </p:pic>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68610"/>
          </a:xfrm>
        </p:spPr>
        <p:txBody>
          <a:bodyPr>
            <a:normAutofit fontScale="90000"/>
          </a:bodyPr>
          <a:lstStyle/>
          <a:p>
            <a:pPr algn="l"/>
            <a:r>
              <a:rPr lang="en-US" sz="2700" b="1" dirty="0" smtClean="0">
                <a:solidFill>
                  <a:srgbClr val="00B0F0"/>
                </a:solidFill>
                <a:latin typeface="Arial Rounded MT Bold" pitchFamily="34" charset="0"/>
              </a:rPr>
              <a:t/>
            </a:r>
            <a:br>
              <a:rPr lang="en-US" sz="2700" b="1" dirty="0" smtClean="0">
                <a:solidFill>
                  <a:srgbClr val="00B0F0"/>
                </a:solidFill>
                <a:latin typeface="Arial Rounded MT Bold" pitchFamily="34" charset="0"/>
              </a:rPr>
            </a:br>
            <a:r>
              <a:rPr lang="en-US" sz="2700" b="1" dirty="0" smtClean="0">
                <a:solidFill>
                  <a:srgbClr val="00B0F0"/>
                </a:solidFill>
                <a:latin typeface="Arial Rounded MT Bold" pitchFamily="34" charset="0"/>
              </a:rPr>
              <a:t/>
            </a:r>
            <a:br>
              <a:rPr lang="en-US" sz="2700" b="1" dirty="0" smtClean="0">
                <a:solidFill>
                  <a:srgbClr val="00B0F0"/>
                </a:solidFill>
                <a:latin typeface="Arial Rounded MT Bold" pitchFamily="34" charset="0"/>
              </a:rPr>
            </a:br>
            <a:r>
              <a:rPr lang="en-US" sz="2200" b="1" dirty="0" smtClean="0">
                <a:solidFill>
                  <a:srgbClr val="FFFF00"/>
                </a:solidFill>
                <a:latin typeface="Arial Rounded MT Bold" pitchFamily="34" charset="0"/>
              </a:rPr>
              <a:t> breastplates of fiery red, hyacinth blue, and sulfur yellow </a:t>
            </a:r>
            <a:r>
              <a:rPr lang="en-US" sz="2800" b="1" dirty="0" smtClean="0">
                <a:solidFill>
                  <a:srgbClr val="FFFF00"/>
                </a:solidFill>
                <a:latin typeface="Arial Rounded MT Bold" pitchFamily="34" charset="0"/>
              </a:rPr>
              <a:t/>
            </a:r>
            <a:br>
              <a:rPr lang="en-US" sz="2800" b="1" dirty="0" smtClean="0">
                <a:solidFill>
                  <a:srgbClr val="FFFF00"/>
                </a:solidFill>
                <a:latin typeface="Arial Rounded MT Bold" pitchFamily="34" charset="0"/>
              </a:rPr>
            </a:br>
            <a:r>
              <a:rPr lang="en-US" sz="2700" b="1" dirty="0" smtClean="0">
                <a:solidFill>
                  <a:srgbClr val="00B0F0"/>
                </a:solidFill>
                <a:latin typeface="Arial Rounded MT Bold" pitchFamily="34" charset="0"/>
              </a:rPr>
              <a:t/>
            </a:r>
            <a:br>
              <a:rPr lang="en-US" sz="2700" b="1" dirty="0" smtClean="0">
                <a:solidFill>
                  <a:srgbClr val="00B0F0"/>
                </a:solidFill>
                <a:latin typeface="Arial Rounded MT Bold" pitchFamily="34" charset="0"/>
              </a:rPr>
            </a:br>
            <a:r>
              <a:rPr lang="en-US" sz="2200" b="1" dirty="0" smtClean="0">
                <a:solidFill>
                  <a:srgbClr val="00B0F0"/>
                </a:solidFill>
                <a:latin typeface="Arial Rounded MT Bold" pitchFamily="34" charset="0"/>
              </a:rPr>
              <a:t>Hyacinth blue</a:t>
            </a:r>
            <a:r>
              <a:rPr lang="en-US" sz="2200" dirty="0" smtClean="0">
                <a:solidFill>
                  <a:srgbClr val="00B0F0"/>
                </a:solidFill>
                <a:latin typeface="Arial Rounded MT Bold" pitchFamily="34" charset="0"/>
              </a:rPr>
              <a:t>  </a:t>
            </a:r>
            <a:r>
              <a:rPr lang="en-US" sz="2200" dirty="0" smtClean="0">
                <a:solidFill>
                  <a:schemeClr val="bg1"/>
                </a:solidFill>
                <a:latin typeface="Arial Rounded MT Bold" pitchFamily="34" charset="0"/>
              </a:rPr>
              <a:t>the color blue was used on Muslim battle dress along with red. Blue is used both on the inside and outside of Islamic mosques this color in Islam is for protection it is considered a secondary color to green as worn by Muhammad. Blue is the color of protection in Islam.</a:t>
            </a:r>
            <a:r>
              <a:rPr lang="en-US" dirty="0" smtClean="0"/>
              <a:t/>
            </a:r>
            <a:br>
              <a:rPr lang="en-US" dirty="0" smtClean="0"/>
            </a:br>
            <a:endParaRPr lang="en-US" dirty="0"/>
          </a:p>
        </p:txBody>
      </p:sp>
      <p:pic>
        <p:nvPicPr>
          <p:cNvPr id="3" name="Picture 2" descr="http://ts2.mm.bing.net/th?id=HN.607989458998591871&amp;pid=1.7"/>
          <p:cNvPicPr/>
          <p:nvPr/>
        </p:nvPicPr>
        <p:blipFill>
          <a:blip r:embed="rId3" cstate="print"/>
          <a:srcRect/>
          <a:stretch>
            <a:fillRect/>
          </a:stretch>
        </p:blipFill>
        <p:spPr bwMode="auto">
          <a:xfrm>
            <a:off x="571472" y="3286124"/>
            <a:ext cx="3929090" cy="3148971"/>
          </a:xfrm>
          <a:prstGeom prst="rect">
            <a:avLst/>
          </a:prstGeom>
          <a:noFill/>
          <a:ln w="9525">
            <a:noFill/>
            <a:miter lim="800000"/>
            <a:headEnd/>
            <a:tailEnd/>
          </a:ln>
        </p:spPr>
      </p:pic>
      <p:pic>
        <p:nvPicPr>
          <p:cNvPr id="4" name="Picture 3" descr="http://jeffsplace.me/wordpress/wp-content/uploads/2010/11/blue-mosque-inside-081.jpg"/>
          <p:cNvPicPr/>
          <p:nvPr/>
        </p:nvPicPr>
        <p:blipFill>
          <a:blip r:embed="rId4" cstate="print"/>
          <a:srcRect/>
          <a:stretch>
            <a:fillRect/>
          </a:stretch>
        </p:blipFill>
        <p:spPr bwMode="auto">
          <a:xfrm>
            <a:off x="4786314" y="3286124"/>
            <a:ext cx="3857652" cy="3143272"/>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68412"/>
          </a:xfrm>
        </p:spPr>
        <p:txBody>
          <a:bodyPr/>
          <a:lstStyle/>
          <a:p>
            <a:r>
              <a:rPr lang="en-AU" b="1" dirty="0" smtClean="0">
                <a:solidFill>
                  <a:schemeClr val="tx2">
                    <a:lumMod val="75000"/>
                  </a:schemeClr>
                </a:solidFill>
                <a:latin typeface="Arial Rounded MT Bold" pitchFamily="34" charset="0"/>
              </a:rPr>
              <a:t>Hyacinth blue in Islam</a:t>
            </a:r>
            <a:endParaRPr lang="en-US" b="1" dirty="0">
              <a:solidFill>
                <a:schemeClr val="tx2">
                  <a:lumMod val="75000"/>
                </a:schemeClr>
              </a:solidFill>
              <a:latin typeface="Arial Rounded MT Bold" pitchFamily="34" charset="0"/>
            </a:endParaRPr>
          </a:p>
        </p:txBody>
      </p:sp>
      <p:pic>
        <p:nvPicPr>
          <p:cNvPr id="38914" name="Picture 2" descr="See the source image"/>
          <p:cNvPicPr>
            <a:picLocks noChangeAspect="1" noChangeArrowheads="1"/>
          </p:cNvPicPr>
          <p:nvPr/>
        </p:nvPicPr>
        <p:blipFill>
          <a:blip r:embed="rId3" cstate="print"/>
          <a:srcRect/>
          <a:stretch>
            <a:fillRect/>
          </a:stretch>
        </p:blipFill>
        <p:spPr bwMode="auto">
          <a:xfrm>
            <a:off x="357158" y="1500174"/>
            <a:ext cx="2867025" cy="2333628"/>
          </a:xfrm>
          <a:prstGeom prst="rect">
            <a:avLst/>
          </a:prstGeom>
          <a:noFill/>
        </p:spPr>
      </p:pic>
      <p:pic>
        <p:nvPicPr>
          <p:cNvPr id="38916" name="Picture 4" descr="See the source image"/>
          <p:cNvPicPr>
            <a:picLocks noChangeAspect="1" noChangeArrowheads="1"/>
          </p:cNvPicPr>
          <p:nvPr/>
        </p:nvPicPr>
        <p:blipFill>
          <a:blip r:embed="rId4" cstate="print"/>
          <a:srcRect/>
          <a:stretch>
            <a:fillRect/>
          </a:stretch>
        </p:blipFill>
        <p:spPr bwMode="auto">
          <a:xfrm>
            <a:off x="5572132" y="4572008"/>
            <a:ext cx="3057525" cy="1905000"/>
          </a:xfrm>
          <a:prstGeom prst="rect">
            <a:avLst/>
          </a:prstGeom>
          <a:noFill/>
        </p:spPr>
      </p:pic>
      <p:pic>
        <p:nvPicPr>
          <p:cNvPr id="38918" name="Picture 6" descr="See the source image"/>
          <p:cNvPicPr>
            <a:picLocks noChangeAspect="1" noChangeArrowheads="1"/>
          </p:cNvPicPr>
          <p:nvPr/>
        </p:nvPicPr>
        <p:blipFill>
          <a:blip r:embed="rId5" cstate="print"/>
          <a:srcRect/>
          <a:stretch>
            <a:fillRect/>
          </a:stretch>
        </p:blipFill>
        <p:spPr bwMode="auto">
          <a:xfrm>
            <a:off x="3357554" y="3571876"/>
            <a:ext cx="1941508" cy="2912262"/>
          </a:xfrm>
          <a:prstGeom prst="rect">
            <a:avLst/>
          </a:prstGeom>
          <a:noFill/>
        </p:spPr>
      </p:pic>
      <p:pic>
        <p:nvPicPr>
          <p:cNvPr id="38920" name="Picture 8" descr="See the source image"/>
          <p:cNvPicPr>
            <a:picLocks noChangeAspect="1" noChangeArrowheads="1"/>
          </p:cNvPicPr>
          <p:nvPr/>
        </p:nvPicPr>
        <p:blipFill>
          <a:blip r:embed="rId6" cstate="print"/>
          <a:srcRect/>
          <a:stretch>
            <a:fillRect/>
          </a:stretch>
        </p:blipFill>
        <p:spPr bwMode="auto">
          <a:xfrm>
            <a:off x="5572132" y="1571612"/>
            <a:ext cx="3052766" cy="2700343"/>
          </a:xfrm>
          <a:prstGeom prst="rect">
            <a:avLst/>
          </a:prstGeom>
          <a:noFill/>
        </p:spPr>
      </p:pic>
      <p:pic>
        <p:nvPicPr>
          <p:cNvPr id="38922" name="Picture 10" descr="See the source image"/>
          <p:cNvPicPr>
            <a:picLocks noChangeAspect="1" noChangeArrowheads="1"/>
          </p:cNvPicPr>
          <p:nvPr/>
        </p:nvPicPr>
        <p:blipFill>
          <a:blip r:embed="rId7" cstate="print"/>
          <a:srcRect/>
          <a:stretch>
            <a:fillRect/>
          </a:stretch>
        </p:blipFill>
        <p:spPr bwMode="auto">
          <a:xfrm>
            <a:off x="357158" y="4143380"/>
            <a:ext cx="2714644" cy="2321735"/>
          </a:xfrm>
          <a:prstGeom prst="rect">
            <a:avLst/>
          </a:prstGeom>
          <a:noFill/>
        </p:spPr>
      </p:pic>
      <p:pic>
        <p:nvPicPr>
          <p:cNvPr id="38924" name="Picture 12" descr="See the source image"/>
          <p:cNvPicPr>
            <a:picLocks noChangeAspect="1" noChangeArrowheads="1"/>
          </p:cNvPicPr>
          <p:nvPr/>
        </p:nvPicPr>
        <p:blipFill>
          <a:blip r:embed="rId8" cstate="print"/>
          <a:srcRect/>
          <a:stretch>
            <a:fillRect/>
          </a:stretch>
        </p:blipFill>
        <p:spPr bwMode="auto">
          <a:xfrm>
            <a:off x="3571868" y="1571613"/>
            <a:ext cx="1592234" cy="1714512"/>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1472" y="285728"/>
            <a:ext cx="7923241" cy="3214709"/>
          </a:xfrm>
        </p:spPr>
        <p:txBody>
          <a:bodyPr>
            <a:normAutofit fontScale="92500"/>
          </a:bodyPr>
          <a:lstStyle/>
          <a:p>
            <a:endParaRPr lang="en-US" b="1" dirty="0" smtClean="0">
              <a:solidFill>
                <a:srgbClr val="FFFF00"/>
              </a:solidFill>
              <a:latin typeface="Arial Rounded MT Bold" pitchFamily="34" charset="0"/>
            </a:endParaRPr>
          </a:p>
          <a:p>
            <a:r>
              <a:rPr lang="en-US" b="1" dirty="0" smtClean="0">
                <a:solidFill>
                  <a:srgbClr val="FFFF00"/>
                </a:solidFill>
                <a:latin typeface="Arial Rounded MT Bold" pitchFamily="34" charset="0"/>
              </a:rPr>
              <a:t> breastplates of fiery red, hyacinth blue, and sulfur yellow </a:t>
            </a:r>
          </a:p>
          <a:p>
            <a:endParaRPr lang="en-US" b="1" dirty="0" smtClean="0">
              <a:solidFill>
                <a:srgbClr val="FFFF00"/>
              </a:solidFill>
              <a:latin typeface="Arial Rounded MT Bold" pitchFamily="34" charset="0"/>
            </a:endParaRPr>
          </a:p>
          <a:p>
            <a:r>
              <a:rPr lang="en-US" b="1" dirty="0" smtClean="0">
                <a:solidFill>
                  <a:srgbClr val="FFFF00"/>
                </a:solidFill>
                <a:latin typeface="Arial Rounded MT Bold" pitchFamily="34" charset="0"/>
              </a:rPr>
              <a:t>Sulfur Yellow</a:t>
            </a:r>
            <a:r>
              <a:rPr lang="en-US" dirty="0" smtClean="0">
                <a:solidFill>
                  <a:srgbClr val="FFFF00"/>
                </a:solidFill>
                <a:latin typeface="Arial Rounded MT Bold" pitchFamily="34" charset="0"/>
              </a:rPr>
              <a:t> </a:t>
            </a:r>
            <a:r>
              <a:rPr lang="en-US" dirty="0" smtClean="0">
                <a:solidFill>
                  <a:schemeClr val="bg1"/>
                </a:solidFill>
                <a:latin typeface="Arial Rounded MT Bold" pitchFamily="34" charset="0"/>
              </a:rPr>
              <a:t> the color yellow or gold  is a color of paradise in Islam it also means wisdom it was a color used on the Ottoman empire flag surrounding the moon crest and star of the Ottoman empire for over 700 years . It is also used on other Islamic flags in Arab nations. The color </a:t>
            </a:r>
            <a:r>
              <a:rPr lang="en-US" b="1" dirty="0" smtClean="0">
                <a:solidFill>
                  <a:srgbClr val="92D050"/>
                </a:solidFill>
                <a:latin typeface="Arial Rounded MT Bold" pitchFamily="34" charset="0"/>
              </a:rPr>
              <a:t>Green</a:t>
            </a:r>
            <a:r>
              <a:rPr lang="en-US" dirty="0" smtClean="0">
                <a:solidFill>
                  <a:schemeClr val="bg1"/>
                </a:solidFill>
                <a:latin typeface="Arial Rounded MT Bold" pitchFamily="34" charset="0"/>
              </a:rPr>
              <a:t> in Islam represents paradise, heaven and life. It was worn by Muhammad it is also used on mosques on Islamic head and arm bands:</a:t>
            </a:r>
          </a:p>
          <a:p>
            <a:endParaRPr lang="en-US" dirty="0"/>
          </a:p>
        </p:txBody>
      </p:sp>
      <p:pic>
        <p:nvPicPr>
          <p:cNvPr id="1028" name="Picture 4" descr="See the source image"/>
          <p:cNvPicPr>
            <a:picLocks noChangeAspect="1" noChangeArrowheads="1"/>
          </p:cNvPicPr>
          <p:nvPr/>
        </p:nvPicPr>
        <p:blipFill>
          <a:blip r:embed="rId3" cstate="print"/>
          <a:srcRect/>
          <a:stretch>
            <a:fillRect/>
          </a:stretch>
        </p:blipFill>
        <p:spPr bwMode="auto">
          <a:xfrm>
            <a:off x="714348" y="3571876"/>
            <a:ext cx="5313177" cy="2857520"/>
          </a:xfrm>
          <a:prstGeom prst="rect">
            <a:avLst/>
          </a:prstGeom>
          <a:noFill/>
        </p:spPr>
      </p:pic>
      <p:pic>
        <p:nvPicPr>
          <p:cNvPr id="1030" name="Picture 6" descr="See the source image"/>
          <p:cNvPicPr>
            <a:picLocks noChangeAspect="1" noChangeArrowheads="1"/>
          </p:cNvPicPr>
          <p:nvPr/>
        </p:nvPicPr>
        <p:blipFill>
          <a:blip r:embed="rId4" cstate="print"/>
          <a:srcRect/>
          <a:stretch>
            <a:fillRect/>
          </a:stretch>
        </p:blipFill>
        <p:spPr bwMode="auto">
          <a:xfrm>
            <a:off x="6429388" y="3571876"/>
            <a:ext cx="2000264" cy="2786082"/>
          </a:xfrm>
          <a:prstGeom prst="rect">
            <a:avLst/>
          </a:prstGeom>
          <a:noFill/>
        </p:spPr>
      </p:pic>
      <p:pic>
        <p:nvPicPr>
          <p:cNvPr id="1032" name="Picture 8" descr="Image result for islamic green"/>
          <p:cNvPicPr>
            <a:picLocks noChangeAspect="1" noChangeArrowheads="1"/>
          </p:cNvPicPr>
          <p:nvPr/>
        </p:nvPicPr>
        <p:blipFill>
          <a:blip r:embed="rId5" cstate="print"/>
          <a:srcRect/>
          <a:stretch>
            <a:fillRect/>
          </a:stretch>
        </p:blipFill>
        <p:spPr bwMode="auto">
          <a:xfrm>
            <a:off x="6429388" y="3571876"/>
            <a:ext cx="948989" cy="1000132"/>
          </a:xfrm>
          <a:prstGeom prst="rect">
            <a:avLst/>
          </a:prstGeom>
          <a:noFill/>
        </p:spPr>
      </p:pic>
    </p:spTree>
  </p:cSld>
  <p:clrMapOvr>
    <a:masterClrMapping/>
  </p:clrMapOvr>
  <p:transition>
    <p:plu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Arial Rounded MT Bold" pitchFamily="34" charset="0"/>
              </a:rPr>
              <a:t>Sulphur Yellow in Islam</a:t>
            </a:r>
            <a:endParaRPr lang="en-US" b="1" dirty="0">
              <a:latin typeface="Arial Rounded MT Bold" pitchFamily="34" charset="0"/>
            </a:endParaRPr>
          </a:p>
        </p:txBody>
      </p:sp>
      <p:pic>
        <p:nvPicPr>
          <p:cNvPr id="37890" name="Picture 2" descr="Image result for yellow in islam"/>
          <p:cNvPicPr>
            <a:picLocks noChangeAspect="1" noChangeArrowheads="1"/>
          </p:cNvPicPr>
          <p:nvPr/>
        </p:nvPicPr>
        <p:blipFill>
          <a:blip r:embed="rId3" cstate="print"/>
          <a:srcRect/>
          <a:stretch>
            <a:fillRect/>
          </a:stretch>
        </p:blipFill>
        <p:spPr bwMode="auto">
          <a:xfrm>
            <a:off x="5429256" y="3645326"/>
            <a:ext cx="3314709" cy="2941221"/>
          </a:xfrm>
          <a:prstGeom prst="rect">
            <a:avLst/>
          </a:prstGeom>
          <a:noFill/>
        </p:spPr>
      </p:pic>
      <p:pic>
        <p:nvPicPr>
          <p:cNvPr id="37892" name="Picture 4" descr="See the source image"/>
          <p:cNvPicPr>
            <a:picLocks noChangeAspect="1" noChangeArrowheads="1"/>
          </p:cNvPicPr>
          <p:nvPr/>
        </p:nvPicPr>
        <p:blipFill>
          <a:blip r:embed="rId4" cstate="print"/>
          <a:srcRect/>
          <a:stretch>
            <a:fillRect/>
          </a:stretch>
        </p:blipFill>
        <p:spPr bwMode="auto">
          <a:xfrm>
            <a:off x="500034" y="1500174"/>
            <a:ext cx="3500462" cy="2661066"/>
          </a:xfrm>
          <a:prstGeom prst="rect">
            <a:avLst/>
          </a:prstGeom>
          <a:noFill/>
        </p:spPr>
      </p:pic>
      <p:pic>
        <p:nvPicPr>
          <p:cNvPr id="37894" name="Picture 6" descr="See the source image"/>
          <p:cNvPicPr>
            <a:picLocks noChangeAspect="1" noChangeArrowheads="1"/>
          </p:cNvPicPr>
          <p:nvPr/>
        </p:nvPicPr>
        <p:blipFill>
          <a:blip r:embed="rId5" cstate="print"/>
          <a:srcRect/>
          <a:stretch>
            <a:fillRect/>
          </a:stretch>
        </p:blipFill>
        <p:spPr bwMode="auto">
          <a:xfrm>
            <a:off x="357158" y="4421489"/>
            <a:ext cx="3286148" cy="2126957"/>
          </a:xfrm>
          <a:prstGeom prst="rect">
            <a:avLst/>
          </a:prstGeom>
          <a:noFill/>
        </p:spPr>
      </p:pic>
      <p:sp>
        <p:nvSpPr>
          <p:cNvPr id="37898" name="AutoShape 10" descr="Image result for Islamic Koran"/>
          <p:cNvSpPr>
            <a:spLocks noChangeAspect="1" noChangeArrowheads="1"/>
          </p:cNvSpPr>
          <p:nvPr/>
        </p:nvSpPr>
        <p:spPr bwMode="auto">
          <a:xfrm>
            <a:off x="155575" y="-762000"/>
            <a:ext cx="2857500" cy="1600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0" name="AutoShape 12" descr="Image result for Islamic Koran"/>
          <p:cNvSpPr>
            <a:spLocks noChangeAspect="1" noChangeArrowheads="1"/>
          </p:cNvSpPr>
          <p:nvPr/>
        </p:nvSpPr>
        <p:spPr bwMode="auto">
          <a:xfrm>
            <a:off x="155575" y="-762000"/>
            <a:ext cx="2857500" cy="1600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902" name="AutoShape 14" descr="Image result for Islamic Koran"/>
          <p:cNvSpPr>
            <a:spLocks noChangeAspect="1" noChangeArrowheads="1"/>
          </p:cNvSpPr>
          <p:nvPr/>
        </p:nvSpPr>
        <p:spPr bwMode="auto">
          <a:xfrm>
            <a:off x="155575" y="-762000"/>
            <a:ext cx="2857500" cy="1600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904" name="Picture 16" descr="See the source image"/>
          <p:cNvPicPr>
            <a:picLocks noChangeAspect="1" noChangeArrowheads="1"/>
          </p:cNvPicPr>
          <p:nvPr/>
        </p:nvPicPr>
        <p:blipFill>
          <a:blip r:embed="rId6" cstate="print"/>
          <a:srcRect/>
          <a:stretch>
            <a:fillRect/>
          </a:stretch>
        </p:blipFill>
        <p:spPr bwMode="auto">
          <a:xfrm>
            <a:off x="5500694" y="1428736"/>
            <a:ext cx="3071834" cy="1914525"/>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r>
              <a:rPr lang="en-AU" dirty="0" smtClean="0">
                <a:solidFill>
                  <a:srgbClr val="FFFF00"/>
                </a:solidFill>
                <a:latin typeface="Arial Rounded MT Bold" pitchFamily="34" charset="0"/>
              </a:rPr>
              <a:t>Old Ottoman Empire seal</a:t>
            </a:r>
            <a:endParaRPr lang="en-US" dirty="0">
              <a:solidFill>
                <a:srgbClr val="FFFF00"/>
              </a:solidFill>
              <a:latin typeface="Arial Rounded MT Bold" pitchFamily="34" charset="0"/>
            </a:endParaRPr>
          </a:p>
        </p:txBody>
      </p:sp>
      <p:pic>
        <p:nvPicPr>
          <p:cNvPr id="3" name="Picture 2" descr="http://api.ning.com/files/hcVV5YwfoczUfC6zWNchQBoholt7wuDNJ3R*Sre75xkp8c0uV6V7dwGQRGci7IFS1gzKTspFT4G8Xk*QF5N4ZOtfgbVEVIjs/Ottoman_Empire_Coat_of_Arms_by_TurkForce.png"/>
          <p:cNvPicPr/>
          <p:nvPr/>
        </p:nvPicPr>
        <p:blipFill>
          <a:blip r:embed="rId3" cstate="print"/>
          <a:srcRect/>
          <a:stretch>
            <a:fillRect/>
          </a:stretch>
        </p:blipFill>
        <p:spPr bwMode="auto">
          <a:xfrm>
            <a:off x="785786" y="1071546"/>
            <a:ext cx="7572428" cy="535785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2.bp.blogspot.com/-NH3EjRszHRk/Thr-dEWuVAI/AAAAAAAAAM4/yLW6OvpHNEU/s640/Green+in+Islam.jpg"/>
          <p:cNvPicPr>
            <a:picLocks noChangeAspect="1" noChangeArrowheads="1"/>
          </p:cNvPicPr>
          <p:nvPr/>
        </p:nvPicPr>
        <p:blipFill>
          <a:blip r:embed="rId2" cstate="print"/>
          <a:srcRect/>
          <a:stretch>
            <a:fillRect/>
          </a:stretch>
        </p:blipFill>
        <p:spPr bwMode="auto">
          <a:xfrm>
            <a:off x="0" y="0"/>
            <a:ext cx="9144000" cy="6948636"/>
          </a:xfrm>
          <a:prstGeom prst="rect">
            <a:avLst/>
          </a:prstGeom>
          <a:noFill/>
        </p:spPr>
      </p:pic>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2984"/>
          </a:xfrm>
        </p:spPr>
        <p:txBody>
          <a:bodyPr>
            <a:normAutofit/>
          </a:bodyPr>
          <a:lstStyle/>
          <a:p>
            <a:r>
              <a:rPr lang="en-AU" sz="3600" dirty="0" smtClean="0">
                <a:solidFill>
                  <a:schemeClr val="bg1"/>
                </a:solidFill>
                <a:latin typeface="Arial Rounded MT Bold" pitchFamily="34" charset="0"/>
              </a:rPr>
              <a:t>All</a:t>
            </a:r>
            <a:r>
              <a:rPr lang="en-AU" sz="3600" dirty="0" smtClean="0">
                <a:solidFill>
                  <a:srgbClr val="92D050"/>
                </a:solidFill>
                <a:latin typeface="Arial Rounded MT Bold" pitchFamily="34" charset="0"/>
              </a:rPr>
              <a:t> colours </a:t>
            </a:r>
            <a:r>
              <a:rPr lang="en-AU" sz="3600" dirty="0" smtClean="0">
                <a:solidFill>
                  <a:srgbClr val="FF0000"/>
                </a:solidFill>
                <a:latin typeface="Arial Rounded MT Bold" pitchFamily="34" charset="0"/>
              </a:rPr>
              <a:t>of </a:t>
            </a:r>
            <a:r>
              <a:rPr lang="en-AU" sz="3600" dirty="0" smtClean="0">
                <a:solidFill>
                  <a:srgbClr val="00B0F0"/>
                </a:solidFill>
                <a:latin typeface="Arial Rounded MT Bold" pitchFamily="34" charset="0"/>
              </a:rPr>
              <a:t>Islamic</a:t>
            </a:r>
            <a:r>
              <a:rPr lang="en-AU" sz="3600" dirty="0" smtClean="0">
                <a:solidFill>
                  <a:srgbClr val="92D050"/>
                </a:solidFill>
                <a:latin typeface="Arial Rounded MT Bold" pitchFamily="34" charset="0"/>
              </a:rPr>
              <a:t> </a:t>
            </a:r>
            <a:r>
              <a:rPr lang="en-AU" sz="3600" dirty="0" smtClean="0">
                <a:solidFill>
                  <a:srgbClr val="FFFF00"/>
                </a:solidFill>
                <a:latin typeface="Arial Rounded MT Bold" pitchFamily="34" charset="0"/>
              </a:rPr>
              <a:t>flags</a:t>
            </a:r>
            <a:endParaRPr lang="en-US" sz="3600" dirty="0">
              <a:solidFill>
                <a:srgbClr val="FFFF00"/>
              </a:solidFill>
              <a:latin typeface="Arial Rounded MT Bold" pitchFamily="34" charset="0"/>
            </a:endParaRPr>
          </a:p>
        </p:txBody>
      </p:sp>
      <p:pic>
        <p:nvPicPr>
          <p:cNvPr id="3" name="Picture 2" descr="http://i1.ytimg.com/vi/sjGANHjw7xc/hqdefault.jpg"/>
          <p:cNvPicPr/>
          <p:nvPr/>
        </p:nvPicPr>
        <p:blipFill>
          <a:blip r:embed="rId3" cstate="print"/>
          <a:srcRect/>
          <a:stretch>
            <a:fillRect/>
          </a:stretch>
        </p:blipFill>
        <p:spPr bwMode="auto">
          <a:xfrm>
            <a:off x="785786" y="1142984"/>
            <a:ext cx="7643866" cy="500066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4337"/>
            <a:ext cx="7772400" cy="2643206"/>
          </a:xfrm>
        </p:spPr>
        <p:txBody>
          <a:bodyPr>
            <a:normAutofit fontScale="77500" lnSpcReduction="20000"/>
          </a:bodyPr>
          <a:lstStyle/>
          <a:p>
            <a:r>
              <a:rPr lang="en-US" dirty="0" smtClean="0"/>
              <a:t>T</a:t>
            </a:r>
          </a:p>
          <a:p>
            <a:endParaRPr lang="en-US" dirty="0" smtClean="0"/>
          </a:p>
          <a:p>
            <a:r>
              <a:rPr lang="en-US" b="1" dirty="0" smtClean="0">
                <a:solidFill>
                  <a:srgbClr val="FFFF00"/>
                </a:solidFill>
                <a:latin typeface="Arial Rounded MT Bold" pitchFamily="34" charset="0"/>
              </a:rPr>
              <a:t>and the heads of the horses were like the heads of lions; and out of their mouths came fire, smoke, and brimstone. </a:t>
            </a:r>
          </a:p>
          <a:p>
            <a:endParaRPr lang="en-US" dirty="0" smtClean="0">
              <a:latin typeface="Arial Rounded MT Bold" pitchFamily="34" charset="0"/>
            </a:endParaRPr>
          </a:p>
          <a:p>
            <a:r>
              <a:rPr lang="en-US" dirty="0" smtClean="0">
                <a:solidFill>
                  <a:schemeClr val="bg1"/>
                </a:solidFill>
                <a:latin typeface="Arial Rounded MT Bold" pitchFamily="34" charset="0"/>
              </a:rPr>
              <a:t>The colors John the revelator saw  the </a:t>
            </a:r>
            <a:r>
              <a:rPr lang="en-US" b="1" dirty="0" smtClean="0">
                <a:solidFill>
                  <a:srgbClr val="FFFF00"/>
                </a:solidFill>
                <a:latin typeface="Arial Rounded MT Bold" pitchFamily="34" charset="0"/>
              </a:rPr>
              <a:t>“breastplates of fiery red, hyacinth blue, and sulfur yellow” </a:t>
            </a:r>
            <a:r>
              <a:rPr lang="en-US" dirty="0" smtClean="0">
                <a:solidFill>
                  <a:schemeClr val="bg1"/>
                </a:solidFill>
                <a:latin typeface="Arial Rounded MT Bold" pitchFamily="34" charset="0"/>
              </a:rPr>
              <a:t>are also the exact colors on tank breastplate viewpoint optics for firing turrets. Tanks could have been seen as horses 2000 years ago carrying men. These colors red </a:t>
            </a:r>
            <a:r>
              <a:rPr lang="en-US" i="1" dirty="0" smtClean="0">
                <a:solidFill>
                  <a:schemeClr val="bg1"/>
                </a:solidFill>
                <a:latin typeface="Arial Rounded MT Bold" pitchFamily="34" charset="0"/>
              </a:rPr>
              <a:t>(Fire),</a:t>
            </a:r>
            <a:r>
              <a:rPr lang="en-US" dirty="0" smtClean="0">
                <a:solidFill>
                  <a:schemeClr val="bg1"/>
                </a:solidFill>
                <a:latin typeface="Arial Rounded MT Bold" pitchFamily="34" charset="0"/>
              </a:rPr>
              <a:t> blue </a:t>
            </a:r>
            <a:r>
              <a:rPr lang="en-US" i="1" dirty="0" smtClean="0">
                <a:solidFill>
                  <a:schemeClr val="bg1"/>
                </a:solidFill>
                <a:latin typeface="Arial Rounded MT Bold" pitchFamily="34" charset="0"/>
              </a:rPr>
              <a:t>(Jacinth)</a:t>
            </a:r>
            <a:r>
              <a:rPr lang="en-US" dirty="0" smtClean="0">
                <a:solidFill>
                  <a:schemeClr val="bg1"/>
                </a:solidFill>
                <a:latin typeface="Arial Rounded MT Bold" pitchFamily="34" charset="0"/>
              </a:rPr>
              <a:t> and yellow </a:t>
            </a:r>
            <a:r>
              <a:rPr lang="en-US" i="1" dirty="0" smtClean="0">
                <a:solidFill>
                  <a:schemeClr val="bg1"/>
                </a:solidFill>
                <a:latin typeface="Arial Rounded MT Bold" pitchFamily="34" charset="0"/>
              </a:rPr>
              <a:t>(Brimstone)</a:t>
            </a:r>
            <a:r>
              <a:rPr lang="en-US" dirty="0" smtClean="0">
                <a:solidFill>
                  <a:schemeClr val="bg1"/>
                </a:solidFill>
                <a:latin typeface="Arial Rounded MT Bold" pitchFamily="34" charset="0"/>
              </a:rPr>
              <a:t> are armor colors on tanks in the Middle East . Tanks shoot  fire smoke and brimstone like stings as do all missile launchers.  (</a:t>
            </a:r>
            <a:r>
              <a:rPr lang="en-US" sz="1600" i="1" dirty="0" smtClean="0">
                <a:solidFill>
                  <a:schemeClr val="bg1"/>
                </a:solidFill>
                <a:latin typeface="Arial Rounded MT Bold" pitchFamily="34" charset="0"/>
              </a:rPr>
              <a:t>Word Doc)</a:t>
            </a:r>
          </a:p>
          <a:p>
            <a:endParaRPr lang="en-US" dirty="0"/>
          </a:p>
        </p:txBody>
      </p:sp>
      <p:pic>
        <p:nvPicPr>
          <p:cNvPr id="5" name="Picture 4"/>
          <p:cNvPicPr/>
          <p:nvPr/>
        </p:nvPicPr>
        <p:blipFill>
          <a:blip r:embed="rId3" cstate="print"/>
          <a:srcRect/>
          <a:stretch>
            <a:fillRect/>
          </a:stretch>
        </p:blipFill>
        <p:spPr bwMode="auto">
          <a:xfrm>
            <a:off x="2000232" y="2428868"/>
            <a:ext cx="5214974" cy="3552836"/>
          </a:xfrm>
          <a:prstGeom prst="rect">
            <a:avLst/>
          </a:prstGeom>
          <a:noFill/>
          <a:ln w="9525">
            <a:noFill/>
            <a:miter lim="800000"/>
            <a:headEnd/>
            <a:tailEnd/>
          </a:ln>
        </p:spPr>
      </p:pic>
      <p:pic>
        <p:nvPicPr>
          <p:cNvPr id="6146" name="Picture 2" descr="See the source image"/>
          <p:cNvPicPr>
            <a:picLocks noChangeAspect="1" noChangeArrowheads="1"/>
          </p:cNvPicPr>
          <p:nvPr/>
        </p:nvPicPr>
        <p:blipFill>
          <a:blip r:embed="rId4" cstate="print"/>
          <a:srcRect/>
          <a:stretch>
            <a:fillRect/>
          </a:stretch>
        </p:blipFill>
        <p:spPr bwMode="auto">
          <a:xfrm>
            <a:off x="5715008" y="5214950"/>
            <a:ext cx="2928958" cy="1643050"/>
          </a:xfrm>
          <a:prstGeom prst="rect">
            <a:avLst/>
          </a:prstGeom>
          <a:noFill/>
        </p:spPr>
      </p:pic>
      <p:pic>
        <p:nvPicPr>
          <p:cNvPr id="6147" name="Picture 3"/>
          <p:cNvPicPr>
            <a:picLocks noChangeAspect="1" noChangeArrowheads="1"/>
          </p:cNvPicPr>
          <p:nvPr/>
        </p:nvPicPr>
        <p:blipFill>
          <a:blip r:embed="rId5" cstate="print"/>
          <a:srcRect/>
          <a:stretch>
            <a:fillRect/>
          </a:stretch>
        </p:blipFill>
        <p:spPr bwMode="auto">
          <a:xfrm>
            <a:off x="3143240" y="5214950"/>
            <a:ext cx="2677847" cy="1643050"/>
          </a:xfrm>
          <a:prstGeom prst="rect">
            <a:avLst/>
          </a:prstGeom>
          <a:noFill/>
          <a:ln w="9525">
            <a:noFill/>
            <a:miter lim="800000"/>
            <a:headEnd/>
            <a:tailEnd/>
          </a:ln>
          <a:effectLst/>
        </p:spPr>
      </p:pic>
      <p:pic>
        <p:nvPicPr>
          <p:cNvPr id="6151" name="Picture 7" descr="See the source image"/>
          <p:cNvPicPr>
            <a:picLocks noChangeAspect="1" noChangeArrowheads="1"/>
          </p:cNvPicPr>
          <p:nvPr/>
        </p:nvPicPr>
        <p:blipFill>
          <a:blip r:embed="rId6" cstate="print"/>
          <a:srcRect/>
          <a:stretch>
            <a:fillRect/>
          </a:stretch>
        </p:blipFill>
        <p:spPr bwMode="auto">
          <a:xfrm>
            <a:off x="571472" y="5214950"/>
            <a:ext cx="2571768" cy="1643050"/>
          </a:xfrm>
          <a:prstGeom prst="rect">
            <a:avLst/>
          </a:prstGeom>
          <a:noFill/>
        </p:spPr>
      </p:pic>
      <p:pic>
        <p:nvPicPr>
          <p:cNvPr id="6153" name="Picture 9" descr="See the source image"/>
          <p:cNvPicPr>
            <a:picLocks noChangeAspect="1" noChangeArrowheads="1"/>
          </p:cNvPicPr>
          <p:nvPr/>
        </p:nvPicPr>
        <p:blipFill>
          <a:blip r:embed="rId7" cstate="print"/>
          <a:srcRect/>
          <a:stretch>
            <a:fillRect/>
          </a:stretch>
        </p:blipFill>
        <p:spPr bwMode="auto">
          <a:xfrm>
            <a:off x="3143240" y="5214950"/>
            <a:ext cx="2714644" cy="1643050"/>
          </a:xfrm>
          <a:prstGeom prst="rect">
            <a:avLst/>
          </a:prstGeom>
          <a:noFill/>
        </p:spPr>
      </p:pic>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43380"/>
            <a:ext cx="8715404" cy="1571636"/>
          </a:xfrm>
        </p:spPr>
        <p:txBody>
          <a:bodyPr>
            <a:normAutofit/>
          </a:bodyPr>
          <a:lstStyle/>
          <a:p>
            <a:r>
              <a:rPr lang="en-AU" sz="3200" b="1" dirty="0" smtClean="0">
                <a:solidFill>
                  <a:srgbClr val="FFFF00"/>
                </a:solidFill>
                <a:latin typeface="Arial Rounded MT Bold" pitchFamily="34" charset="0"/>
              </a:rPr>
              <a:t>Isis in Yellow T-55 tank </a:t>
            </a:r>
            <a:endParaRPr lang="en-US" sz="3200" b="1" dirty="0">
              <a:solidFill>
                <a:srgbClr val="FFFF00"/>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0034" y="500042"/>
            <a:ext cx="8215338" cy="5929354"/>
          </a:xfrm>
          <a:prstGeom prst="rect">
            <a:avLst/>
          </a:prstGeom>
          <a:noFill/>
          <a:ln w="9525">
            <a:noFill/>
            <a:miter lim="800000"/>
            <a:headEnd/>
            <a:tailEnd/>
          </a:ln>
          <a:effectLst/>
        </p:spPr>
      </p:pic>
    </p:spTree>
  </p:cSld>
  <p:clrMapOvr>
    <a:masterClrMapping/>
  </p:clrMapOvr>
  <p:transition>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FF0000"/>
                </a:solidFill>
                <a:latin typeface="Arial Rounded MT Bold" pitchFamily="34" charset="0"/>
              </a:rPr>
              <a:t>Fire Smoke and Brimstone</a:t>
            </a:r>
            <a:endParaRPr lang="en-US" b="1" dirty="0">
              <a:solidFill>
                <a:srgbClr val="FF0000"/>
              </a:solidFill>
              <a:latin typeface="Arial Rounded MT Bold" pitchFamily="34" charset="0"/>
            </a:endParaRPr>
          </a:p>
        </p:txBody>
      </p:sp>
    </p:spTree>
  </p:cSld>
  <p:clrMapOvr>
    <a:masterClrMapping/>
  </p:clrMapOvr>
  <p:transition>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4291"/>
            <a:ext cx="7772400" cy="2071701"/>
          </a:xfrm>
        </p:spPr>
        <p:txBody>
          <a:bodyPr>
            <a:normAutofit fontScale="77500" lnSpcReduction="20000"/>
          </a:bodyPr>
          <a:lstStyle/>
          <a:p>
            <a:r>
              <a:rPr lang="en-US" b="1" baseline="30000" dirty="0" smtClean="0">
                <a:solidFill>
                  <a:srgbClr val="FFFF00"/>
                </a:solidFill>
                <a:latin typeface="Arial Rounded MT Bold" pitchFamily="34" charset="0"/>
              </a:rPr>
              <a:t>18 </a:t>
            </a:r>
            <a:r>
              <a:rPr lang="en-US" b="1" dirty="0" smtClean="0">
                <a:solidFill>
                  <a:srgbClr val="FFFF00"/>
                </a:solidFill>
                <a:latin typeface="Arial Rounded MT Bold" pitchFamily="34" charset="0"/>
              </a:rPr>
              <a:t>By these three plagues a third of mankind was killed, by the fire and the smoke and the brimstone which came out of their mouths. </a:t>
            </a:r>
            <a:r>
              <a:rPr lang="en-US" b="1" baseline="30000" dirty="0" smtClean="0">
                <a:solidFill>
                  <a:srgbClr val="FFFF00"/>
                </a:solidFill>
                <a:latin typeface="Arial Rounded MT Bold" pitchFamily="34" charset="0"/>
              </a:rPr>
              <a:t>19 </a:t>
            </a:r>
            <a:r>
              <a:rPr lang="en-US" b="1" dirty="0" smtClean="0">
                <a:solidFill>
                  <a:srgbClr val="FFFF00"/>
                </a:solidFill>
                <a:latin typeface="Arial Rounded MT Bold" pitchFamily="34" charset="0"/>
              </a:rPr>
              <a:t>For their power is in their mouth and in their tails; for their tails are like serpents, having heads; and with them they do harm.  </a:t>
            </a:r>
            <a:r>
              <a:rPr lang="en-US" dirty="0" smtClean="0">
                <a:solidFill>
                  <a:schemeClr val="bg1"/>
                </a:solidFill>
                <a:latin typeface="Arial Rounded MT Bold" pitchFamily="34" charset="0"/>
              </a:rPr>
              <a:t>Missile launchers look like fiery tails that sting in behind with smoke and brimstone out the mouth. In Sept 2011 ground to air Grinch SA-24 and SA-7s 20’000 heat seeking shoulder launched missiles went missing in Syria from weapon depots Obama refused to protect, only to turn up in the hands of Muslim extremists such as Isis and Hezbollah. The Apostle John was seeing modern weapons 2000 years ago. </a:t>
            </a:r>
            <a:endParaRPr lang="en-US" dirty="0">
              <a:solidFill>
                <a:schemeClr val="bg1"/>
              </a:solidFill>
            </a:endParaRPr>
          </a:p>
        </p:txBody>
      </p:sp>
      <p:pic>
        <p:nvPicPr>
          <p:cNvPr id="4" name="Picture 3" descr="http://www.defensereview.com/wp-content/uploads/2009/09/igla_missile_5.jpg"/>
          <p:cNvPicPr/>
          <p:nvPr/>
        </p:nvPicPr>
        <p:blipFill>
          <a:blip r:embed="rId3" cstate="print"/>
          <a:srcRect/>
          <a:stretch>
            <a:fillRect/>
          </a:stretch>
        </p:blipFill>
        <p:spPr bwMode="auto">
          <a:xfrm>
            <a:off x="1428728" y="2571744"/>
            <a:ext cx="6357982" cy="3786213"/>
          </a:xfrm>
          <a:prstGeom prst="rect">
            <a:avLst/>
          </a:prstGeom>
          <a:noFill/>
          <a:ln w="9525">
            <a:noFill/>
            <a:miter lim="800000"/>
            <a:headEnd/>
            <a:tailEnd/>
          </a:ln>
        </p:spPr>
      </p:pic>
      <p:pic>
        <p:nvPicPr>
          <p:cNvPr id="5" name="Picture 4" descr="http://img.redwolfairsoft.com/upload/product/img/RMW-GL-RPG7B-6L.jpg"/>
          <p:cNvPicPr/>
          <p:nvPr/>
        </p:nvPicPr>
        <p:blipFill>
          <a:blip r:embed="rId4" cstate="print"/>
          <a:srcRect/>
          <a:stretch>
            <a:fillRect/>
          </a:stretch>
        </p:blipFill>
        <p:spPr bwMode="auto">
          <a:xfrm>
            <a:off x="6429388" y="5214950"/>
            <a:ext cx="2286002" cy="1340349"/>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7000" r="-27000"/>
          </a:stretch>
        </a:blipFill>
        <a:effectLst/>
      </p:bgPr>
    </p:bg>
    <p:spTree>
      <p:nvGrpSpPr>
        <p:cNvPr id="1" name=""/>
        <p:cNvGrpSpPr/>
        <p:nvPr/>
      </p:nvGrpSpPr>
      <p:grpSpPr>
        <a:xfrm>
          <a:off x="0" y="0"/>
          <a:ext cx="0" cy="0"/>
          <a:chOff x="0" y="0"/>
          <a:chExt cx="0" cy="0"/>
        </a:xfrm>
      </p:grpSpPr>
    </p:spTree>
  </p:cSld>
  <p:clrMapOvr>
    <a:masterClrMapping/>
  </p:clrMapOvr>
  <p:transition>
    <p:comb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smtClean="0">
                <a:solidFill>
                  <a:srgbClr val="FFFF00"/>
                </a:solidFill>
                <a:latin typeface="Arial Rounded MT Bold" pitchFamily="34" charset="0"/>
              </a:rPr>
              <a:t>Isis fighter with RPG-29</a:t>
            </a:r>
            <a:endParaRPr lang="en-US" sz="3200" b="1" dirty="0">
              <a:solidFill>
                <a:srgbClr val="FFFF00"/>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0" r="-30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8727" y="285729"/>
            <a:ext cx="7065985" cy="2357453"/>
          </a:xfrm>
        </p:spPr>
        <p:txBody>
          <a:bodyPr>
            <a:normAutofit/>
          </a:bodyPr>
          <a:lstStyle/>
          <a:p>
            <a:r>
              <a:rPr lang="en-US" b="1" baseline="30000" dirty="0" smtClean="0">
                <a:solidFill>
                  <a:srgbClr val="FFFF00"/>
                </a:solidFill>
                <a:effectLst>
                  <a:outerShdw blurRad="38100" dist="38100" dir="2700000" algn="tl">
                    <a:srgbClr val="000000">
                      <a:alpha val="43137"/>
                    </a:srgbClr>
                  </a:outerShdw>
                </a:effectLst>
                <a:latin typeface="Arial Rounded MT Bold" pitchFamily="34" charset="0"/>
              </a:rPr>
              <a:t>20 </a:t>
            </a:r>
            <a:r>
              <a:rPr lang="en-US" b="1" dirty="0" smtClean="0">
                <a:solidFill>
                  <a:srgbClr val="FFFF00"/>
                </a:solidFill>
                <a:effectLst>
                  <a:outerShdw blurRad="38100" dist="38100" dir="2700000" algn="tl">
                    <a:srgbClr val="000000">
                      <a:alpha val="43137"/>
                    </a:srgbClr>
                  </a:outerShdw>
                </a:effectLst>
                <a:latin typeface="Arial Rounded MT Bold" pitchFamily="34" charset="0"/>
              </a:rPr>
              <a:t>But the rest of mankind, who were not killed by these plagues, did not repent of the works of their hands, that they should not worship demons, and idols of gold, silver, brass, stone, and wood, which can neither see nor hear nor walk. </a:t>
            </a:r>
            <a:r>
              <a:rPr lang="en-US" b="1" baseline="30000" dirty="0" smtClean="0">
                <a:solidFill>
                  <a:srgbClr val="FFFF00"/>
                </a:solidFill>
                <a:effectLst>
                  <a:outerShdw blurRad="38100" dist="38100" dir="2700000" algn="tl">
                    <a:srgbClr val="000000">
                      <a:alpha val="43137"/>
                    </a:srgbClr>
                  </a:outerShdw>
                </a:effectLst>
                <a:latin typeface="Arial Rounded MT Bold" pitchFamily="34" charset="0"/>
              </a:rPr>
              <a:t>21 </a:t>
            </a:r>
            <a:r>
              <a:rPr lang="en-US" b="1" dirty="0" smtClean="0">
                <a:solidFill>
                  <a:srgbClr val="FFFF00"/>
                </a:solidFill>
                <a:effectLst>
                  <a:outerShdw blurRad="38100" dist="38100" dir="2700000" algn="tl">
                    <a:srgbClr val="000000">
                      <a:alpha val="43137"/>
                    </a:srgbClr>
                  </a:outerShdw>
                </a:effectLst>
                <a:latin typeface="Arial Rounded MT Bold" pitchFamily="34" charset="0"/>
              </a:rPr>
              <a:t>And they did not repent of their murders or their sorceries or their sexual immorality or their thefts. (NKJV)</a:t>
            </a:r>
            <a:endParaRPr lang="en-US" dirty="0">
              <a:effectLst>
                <a:outerShdw blurRad="38100" dist="38100" dir="2700000" algn="tl">
                  <a:srgbClr val="000000">
                    <a:alpha val="43137"/>
                  </a:srgbClr>
                </a:outerShdw>
              </a:effectLst>
            </a:endParaRPr>
          </a:p>
        </p:txBody>
      </p:sp>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6"/>
            <a:ext cx="7772400" cy="928694"/>
          </a:xfrm>
        </p:spPr>
        <p:txBody>
          <a:bodyPr>
            <a:normAutofit fontScale="90000"/>
          </a:bodyPr>
          <a:lstStyle/>
          <a:p>
            <a:r>
              <a:rPr lang="en-US" sz="3600" b="1" dirty="0">
                <a:solidFill>
                  <a:schemeClr val="bg1"/>
                </a:solidFill>
                <a:latin typeface="Arial Rounded MT Bold" pitchFamily="34" charset="0"/>
              </a:rPr>
              <a:t>6</a:t>
            </a:r>
            <a:r>
              <a:rPr lang="en-US" sz="3600" b="1" baseline="30000" dirty="0">
                <a:solidFill>
                  <a:schemeClr val="bg1"/>
                </a:solidFill>
                <a:latin typeface="Arial Rounded MT Bold" pitchFamily="34" charset="0"/>
              </a:rPr>
              <a:t>th</a:t>
            </a:r>
            <a:r>
              <a:rPr lang="en-US" sz="3600" b="1" dirty="0">
                <a:solidFill>
                  <a:schemeClr val="bg1"/>
                </a:solidFill>
                <a:latin typeface="Arial Rounded MT Bold" pitchFamily="34" charset="0"/>
              </a:rPr>
              <a:t> Trumpet </a:t>
            </a:r>
            <a:r>
              <a:rPr lang="en-US" sz="3600" b="1" dirty="0" smtClean="0">
                <a:solidFill>
                  <a:schemeClr val="bg1"/>
                </a:solidFill>
                <a:latin typeface="Arial Rounded MT Bold" pitchFamily="34" charset="0"/>
              </a:rPr>
              <a:t> Rev 9:13-21 “2</a:t>
            </a:r>
            <a:r>
              <a:rPr lang="en-US" sz="3600" b="1" baseline="30000" dirty="0" smtClean="0">
                <a:solidFill>
                  <a:schemeClr val="bg1"/>
                </a:solidFill>
                <a:latin typeface="Arial Rounded MT Bold" pitchFamily="34" charset="0"/>
              </a:rPr>
              <a:t>nd</a:t>
            </a:r>
            <a:r>
              <a:rPr lang="en-US" sz="3600" b="1" dirty="0" smtClean="0">
                <a:solidFill>
                  <a:schemeClr val="bg1"/>
                </a:solidFill>
                <a:latin typeface="Arial Rounded MT Bold" pitchFamily="34" charset="0"/>
              </a:rPr>
              <a:t> Woe”</a:t>
            </a:r>
            <a:r>
              <a:rPr lang="en-US" dirty="0"/>
              <a:t/>
            </a:r>
            <a:br>
              <a:rPr lang="en-US" dirty="0"/>
            </a:br>
            <a:endParaRPr lang="en-US" dirty="0"/>
          </a:p>
        </p:txBody>
      </p:sp>
      <p:sp>
        <p:nvSpPr>
          <p:cNvPr id="3" name="Subtitle 2"/>
          <p:cNvSpPr>
            <a:spLocks noGrp="1"/>
          </p:cNvSpPr>
          <p:nvPr>
            <p:ph type="subTitle" idx="1"/>
          </p:nvPr>
        </p:nvSpPr>
        <p:spPr>
          <a:xfrm>
            <a:off x="642910" y="1000108"/>
            <a:ext cx="7786742" cy="5857892"/>
          </a:xfrm>
        </p:spPr>
        <p:txBody>
          <a:bodyPr>
            <a:normAutofit fontScale="92500" lnSpcReduction="20000"/>
          </a:bodyPr>
          <a:lstStyle/>
          <a:p>
            <a:r>
              <a:rPr lang="en-US" sz="1900" b="1" dirty="0">
                <a:solidFill>
                  <a:srgbClr val="FFFF00"/>
                </a:solidFill>
                <a:effectLst>
                  <a:outerShdw blurRad="38100" dist="38100" dir="2700000" algn="tl">
                    <a:srgbClr val="000000">
                      <a:alpha val="43137"/>
                    </a:srgbClr>
                  </a:outerShdw>
                </a:effectLst>
                <a:latin typeface="Arial Rounded MT Bold" pitchFamily="34" charset="0"/>
              </a:rPr>
              <a:t>The Angels from the </a:t>
            </a:r>
            <a:r>
              <a:rPr lang="en-US" sz="1900" b="1" dirty="0" smtClean="0">
                <a:solidFill>
                  <a:srgbClr val="FFFF00"/>
                </a:solidFill>
                <a:effectLst>
                  <a:outerShdw blurRad="38100" dist="38100" dir="2700000" algn="tl">
                    <a:srgbClr val="000000">
                      <a:alpha val="43137"/>
                    </a:srgbClr>
                  </a:outerShdw>
                </a:effectLst>
                <a:latin typeface="Arial Rounded MT Bold" pitchFamily="34" charset="0"/>
              </a:rPr>
              <a:t>Euphrates</a:t>
            </a:r>
          </a:p>
          <a:p>
            <a:pPr algn="l"/>
            <a:endParaRPr lang="en-US" sz="1900" b="1" dirty="0">
              <a:solidFill>
                <a:srgbClr val="FFFF00"/>
              </a:solidFill>
              <a:effectLst>
                <a:outerShdw blurRad="38100" dist="38100" dir="2700000" algn="tl">
                  <a:srgbClr val="000000">
                    <a:alpha val="43137"/>
                  </a:srgbClr>
                </a:outerShdw>
              </a:effectLst>
              <a:latin typeface="Arial Rounded MT Bold" pitchFamily="34" charset="0"/>
            </a:endParaRPr>
          </a:p>
          <a:p>
            <a:pPr algn="l"/>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13 </a:t>
            </a:r>
            <a:r>
              <a:rPr lang="en-US" sz="1900" b="1" dirty="0">
                <a:solidFill>
                  <a:srgbClr val="FFFF00"/>
                </a:solidFill>
                <a:effectLst>
                  <a:outerShdw blurRad="38100" dist="38100" dir="2700000" algn="tl">
                    <a:srgbClr val="000000">
                      <a:alpha val="43137"/>
                    </a:srgbClr>
                  </a:outerShdw>
                </a:effectLst>
                <a:latin typeface="Arial Rounded MT Bold" pitchFamily="34" charset="0"/>
              </a:rPr>
              <a:t>Then the sixth angel sounded: And I heard a voice from the four horns of the golden altar which is before God,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14 </a:t>
            </a:r>
            <a:r>
              <a:rPr lang="en-US" sz="1900" b="1" dirty="0">
                <a:solidFill>
                  <a:srgbClr val="FFFF00"/>
                </a:solidFill>
                <a:effectLst>
                  <a:outerShdw blurRad="38100" dist="38100" dir="2700000" algn="tl">
                    <a:srgbClr val="000000">
                      <a:alpha val="43137"/>
                    </a:srgbClr>
                  </a:outerShdw>
                </a:effectLst>
                <a:latin typeface="Arial Rounded MT Bold" pitchFamily="34" charset="0"/>
              </a:rPr>
              <a:t>saying to the sixth angel who had the trumpet, “Release the four angels who are bound at the great river Euphrates.”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15 </a:t>
            </a:r>
            <a:r>
              <a:rPr lang="en-US" sz="1900" b="1" dirty="0">
                <a:solidFill>
                  <a:srgbClr val="FFFF00"/>
                </a:solidFill>
                <a:effectLst>
                  <a:outerShdw blurRad="38100" dist="38100" dir="2700000" algn="tl">
                    <a:srgbClr val="000000">
                      <a:alpha val="43137"/>
                    </a:srgbClr>
                  </a:outerShdw>
                </a:effectLst>
                <a:latin typeface="Arial Rounded MT Bold" pitchFamily="34" charset="0"/>
              </a:rPr>
              <a:t>So the four angels, who had been prepared for the hour and day and month and year, were released to kill a third of mankind.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16 </a:t>
            </a:r>
            <a:r>
              <a:rPr lang="en-US" sz="1900" b="1" dirty="0">
                <a:solidFill>
                  <a:srgbClr val="FFFF00"/>
                </a:solidFill>
                <a:effectLst>
                  <a:outerShdw blurRad="38100" dist="38100" dir="2700000" algn="tl">
                    <a:srgbClr val="000000">
                      <a:alpha val="43137"/>
                    </a:srgbClr>
                  </a:outerShdw>
                </a:effectLst>
                <a:latin typeface="Arial Rounded MT Bold" pitchFamily="34" charset="0"/>
              </a:rPr>
              <a:t>Now the number of the army of the horsemen was two hundred million; I heard the number of them.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17 </a:t>
            </a:r>
            <a:r>
              <a:rPr lang="en-US" sz="1900" b="1" dirty="0">
                <a:solidFill>
                  <a:srgbClr val="FFFF00"/>
                </a:solidFill>
                <a:effectLst>
                  <a:outerShdw blurRad="38100" dist="38100" dir="2700000" algn="tl">
                    <a:srgbClr val="000000">
                      <a:alpha val="43137"/>
                    </a:srgbClr>
                  </a:outerShdw>
                </a:effectLst>
                <a:latin typeface="Arial Rounded MT Bold" pitchFamily="34" charset="0"/>
              </a:rPr>
              <a:t>And thus I saw the horses in the vision: those who sat on them had breastplates of fiery red, hyacinth blue, and sulfur yellow; and the heads of the horses were like the heads of lions; and out of their mouths came fire, smoke, and brimstone. </a:t>
            </a:r>
            <a:endParaRPr lang="en-US" sz="19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endParaRPr lang="en-US" sz="1900" b="1" dirty="0" smtClean="0">
              <a:solidFill>
                <a:srgbClr val="FFFF00"/>
              </a:solidFill>
              <a:effectLst>
                <a:outerShdw blurRad="38100" dist="38100" dir="2700000" algn="tl">
                  <a:srgbClr val="000000">
                    <a:alpha val="43137"/>
                  </a:srgbClr>
                </a:outerShdw>
              </a:effectLst>
              <a:latin typeface="Arial Rounded MT Bold" pitchFamily="34" charset="0"/>
            </a:endParaRPr>
          </a:p>
          <a:p>
            <a:pPr algn="l"/>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18 </a:t>
            </a:r>
            <a:r>
              <a:rPr lang="en-US" sz="1900" b="1" dirty="0">
                <a:solidFill>
                  <a:srgbClr val="FFFF00"/>
                </a:solidFill>
                <a:effectLst>
                  <a:outerShdw blurRad="38100" dist="38100" dir="2700000" algn="tl">
                    <a:srgbClr val="000000">
                      <a:alpha val="43137"/>
                    </a:srgbClr>
                  </a:outerShdw>
                </a:effectLst>
                <a:latin typeface="Arial Rounded MT Bold" pitchFamily="34" charset="0"/>
              </a:rPr>
              <a:t>By these three plagues a third of mankind was </a:t>
            </a:r>
            <a:r>
              <a:rPr lang="en-US" sz="1900" b="1" dirty="0" smtClean="0">
                <a:solidFill>
                  <a:srgbClr val="FFFF00"/>
                </a:solidFill>
                <a:effectLst>
                  <a:outerShdw blurRad="38100" dist="38100" dir="2700000" algn="tl">
                    <a:srgbClr val="000000">
                      <a:alpha val="43137"/>
                    </a:srgbClr>
                  </a:outerShdw>
                </a:effectLst>
                <a:latin typeface="Arial Rounded MT Bold" pitchFamily="34" charset="0"/>
              </a:rPr>
              <a:t>killed, by </a:t>
            </a:r>
            <a:r>
              <a:rPr lang="en-US" sz="1900" b="1" dirty="0">
                <a:solidFill>
                  <a:srgbClr val="FFFF00"/>
                </a:solidFill>
                <a:effectLst>
                  <a:outerShdw blurRad="38100" dist="38100" dir="2700000" algn="tl">
                    <a:srgbClr val="000000">
                      <a:alpha val="43137"/>
                    </a:srgbClr>
                  </a:outerShdw>
                </a:effectLst>
                <a:latin typeface="Arial Rounded MT Bold" pitchFamily="34" charset="0"/>
              </a:rPr>
              <a:t>the fire and the smoke and the brimstone which came out of their mouths.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19 </a:t>
            </a:r>
            <a:r>
              <a:rPr lang="en-US" sz="1900" b="1" dirty="0">
                <a:solidFill>
                  <a:srgbClr val="FFFF00"/>
                </a:solidFill>
                <a:effectLst>
                  <a:outerShdw blurRad="38100" dist="38100" dir="2700000" algn="tl">
                    <a:srgbClr val="000000">
                      <a:alpha val="43137"/>
                    </a:srgbClr>
                  </a:outerShdw>
                </a:effectLst>
                <a:latin typeface="Arial Rounded MT Bold" pitchFamily="34" charset="0"/>
              </a:rPr>
              <a:t>For their power is in their mouth and in their tails; for their tails are like serpents, having heads; and with them they do harm.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20 </a:t>
            </a:r>
            <a:r>
              <a:rPr lang="en-US" sz="1900" b="1" dirty="0">
                <a:solidFill>
                  <a:srgbClr val="FFFF00"/>
                </a:solidFill>
                <a:effectLst>
                  <a:outerShdw blurRad="38100" dist="38100" dir="2700000" algn="tl">
                    <a:srgbClr val="000000">
                      <a:alpha val="43137"/>
                    </a:srgbClr>
                  </a:outerShdw>
                </a:effectLst>
                <a:latin typeface="Arial Rounded MT Bold" pitchFamily="34" charset="0"/>
              </a:rPr>
              <a:t>But the rest of mankind, who were not killed by these plagues, did not repent of the works of their hands, that they should not worship demons, and idols of gold, silver, brass, stone, and wood, which can neither see nor hear nor walk. </a:t>
            </a:r>
            <a:r>
              <a:rPr lang="en-US" sz="1900" b="1" baseline="30000" dirty="0">
                <a:solidFill>
                  <a:srgbClr val="FFFF00"/>
                </a:solidFill>
                <a:effectLst>
                  <a:outerShdw blurRad="38100" dist="38100" dir="2700000" algn="tl">
                    <a:srgbClr val="000000">
                      <a:alpha val="43137"/>
                    </a:srgbClr>
                  </a:outerShdw>
                </a:effectLst>
                <a:latin typeface="Arial Rounded MT Bold" pitchFamily="34" charset="0"/>
              </a:rPr>
              <a:t>21 </a:t>
            </a:r>
            <a:r>
              <a:rPr lang="en-US" sz="1900" b="1" dirty="0">
                <a:solidFill>
                  <a:srgbClr val="FFFF00"/>
                </a:solidFill>
                <a:effectLst>
                  <a:outerShdw blurRad="38100" dist="38100" dir="2700000" algn="tl">
                    <a:srgbClr val="000000">
                      <a:alpha val="43137"/>
                    </a:srgbClr>
                  </a:outerShdw>
                </a:effectLst>
                <a:latin typeface="Arial Rounded MT Bold" pitchFamily="34" charset="0"/>
              </a:rPr>
              <a:t>And they did not repent of their murders or their sorceries or their sexual immorality or their thefts. (NKJV)</a:t>
            </a:r>
          </a:p>
          <a:p>
            <a:pPr algn="l"/>
            <a:endParaRPr lang="en-US" sz="2300" b="1" dirty="0" smtClean="0">
              <a:latin typeface="Arial Rounded MT Bold" pitchFamily="34" charset="0"/>
            </a:endParaRPr>
          </a:p>
          <a:p>
            <a:pPr algn="l"/>
            <a:endParaRPr lang="en-AU" sz="2300" b="1" dirty="0">
              <a:latin typeface="Arial Rounded MT Bold" pitchFamily="34" charset="0"/>
            </a:endParaRPr>
          </a:p>
          <a:p>
            <a:pPr algn="l"/>
            <a:endParaRPr lang="en-US" sz="2300" b="1" dirty="0">
              <a:latin typeface="Arial Rounded MT Bold" pitchFamily="34" charset="0"/>
            </a:endParaRPr>
          </a:p>
          <a:p>
            <a:endParaRPr lang="en-US" dirty="0"/>
          </a:p>
        </p:txBody>
      </p:sp>
    </p:spTree>
  </p:cSld>
  <p:clrMapOvr>
    <a:masterClrMapping/>
  </p:clrMapOvr>
  <p:transition>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729"/>
            <a:ext cx="7772400" cy="1285884"/>
          </a:xfrm>
        </p:spPr>
        <p:txBody>
          <a:bodyPr>
            <a:normAutofit fontScale="90000"/>
          </a:bodyPr>
          <a:lstStyle/>
          <a:p>
            <a:r>
              <a:rPr lang="en-US" sz="3600" b="1" dirty="0" smtClean="0">
                <a:solidFill>
                  <a:schemeClr val="bg1"/>
                </a:solidFill>
                <a:latin typeface="Arial Rounded MT Bold" pitchFamily="34" charset="0"/>
              </a:rPr>
              <a:t>Rev  9:13-21   “Historical Breakdown”     </a:t>
            </a:r>
            <a:r>
              <a:rPr lang="en-US" dirty="0" smtClean="0"/>
              <a:t/>
            </a:r>
            <a:br>
              <a:rPr lang="en-US" dirty="0" smtClean="0"/>
            </a:br>
            <a:endParaRPr lang="en-US" dirty="0"/>
          </a:p>
        </p:txBody>
      </p:sp>
      <p:sp>
        <p:nvSpPr>
          <p:cNvPr id="3" name="Subtitle 2"/>
          <p:cNvSpPr>
            <a:spLocks noGrp="1"/>
          </p:cNvSpPr>
          <p:nvPr>
            <p:ph type="subTitle" idx="1"/>
          </p:nvPr>
        </p:nvSpPr>
        <p:spPr>
          <a:xfrm>
            <a:off x="571472" y="1000108"/>
            <a:ext cx="7929618" cy="5857892"/>
          </a:xfrm>
        </p:spPr>
        <p:txBody>
          <a:bodyPr>
            <a:normAutofit lnSpcReduction="10000"/>
          </a:bodyPr>
          <a:lstStyle/>
          <a:p>
            <a:pPr algn="l"/>
            <a:r>
              <a:rPr lang="en-US" sz="1800" b="1" u="sng" dirty="0" smtClean="0">
                <a:solidFill>
                  <a:srgbClr val="FFFF00"/>
                </a:solidFill>
                <a:effectLst>
                  <a:outerShdw blurRad="38100" dist="38100" dir="2700000" algn="tl">
                    <a:srgbClr val="000000">
                      <a:alpha val="43137"/>
                    </a:srgbClr>
                  </a:outerShdw>
                </a:effectLst>
                <a:latin typeface="Arial Rounded MT Bold" pitchFamily="34" charset="0"/>
                <a:hlinkClick r:id="rId4"/>
              </a:rPr>
              <a:t>13</a:t>
            </a:r>
            <a:r>
              <a:rPr lang="en-US" sz="1800" b="1" dirty="0" smtClean="0">
                <a:solidFill>
                  <a:srgbClr val="FFFF00"/>
                </a:solidFill>
                <a:effectLst>
                  <a:outerShdw blurRad="38100" dist="38100" dir="2700000" algn="tl">
                    <a:srgbClr val="000000">
                      <a:alpha val="43137"/>
                    </a:srgbClr>
                  </a:outerShdw>
                </a:effectLst>
                <a:latin typeface="Arial Rounded MT Bold" pitchFamily="34" charset="0"/>
              </a:rPr>
              <a:t>And the sixth angel sounded, and I heard a voice from the four horns of the golden altar which is before God,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The golden alter of incense is a picture of worship and praise before God  </a:t>
            </a: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chemeClr val="tx1"/>
              </a:solidFill>
              <a:effectLst>
                <a:outerShdw blurRad="38100" dist="38100" dir="2700000" algn="tl">
                  <a:srgbClr val="000000">
                    <a:alpha val="43137"/>
                  </a:srgbClr>
                </a:outerShdw>
              </a:effectLst>
              <a:latin typeface="Arial Rounded MT Bold" pitchFamily="34" charset="0"/>
              <a:hlinkClick r:id="rId5"/>
            </a:endParaRPr>
          </a:p>
          <a:p>
            <a:pPr algn="l"/>
            <a:endParaRPr lang="en-US" sz="1800" b="1" u="sng" dirty="0" smtClean="0">
              <a:solidFill>
                <a:srgbClr val="FFFF00"/>
              </a:solidFill>
              <a:effectLst>
                <a:outerShdw blurRad="38100" dist="38100" dir="2700000" algn="tl">
                  <a:srgbClr val="000000">
                    <a:alpha val="43137"/>
                  </a:srgbClr>
                </a:outerShdw>
              </a:effectLst>
              <a:latin typeface="Arial Rounded MT Bold" pitchFamily="34" charset="0"/>
              <a:hlinkClick r:id="rId5"/>
            </a:endParaRPr>
          </a:p>
          <a:p>
            <a:pPr algn="l"/>
            <a:r>
              <a:rPr lang="en-US" sz="1800" b="1" u="sng" dirty="0" smtClean="0">
                <a:solidFill>
                  <a:srgbClr val="FFFF00"/>
                </a:solidFill>
                <a:effectLst>
                  <a:outerShdw blurRad="38100" dist="38100" dir="2700000" algn="tl">
                    <a:srgbClr val="000000">
                      <a:alpha val="43137"/>
                    </a:srgbClr>
                  </a:outerShdw>
                </a:effectLst>
                <a:latin typeface="Arial Rounded MT Bold" pitchFamily="34" charset="0"/>
                <a:hlinkClick r:id="rId5"/>
              </a:rPr>
              <a:t>14</a:t>
            </a:r>
            <a:r>
              <a:rPr lang="en-US" sz="1800" b="1" dirty="0" smtClean="0">
                <a:solidFill>
                  <a:srgbClr val="FFFF00"/>
                </a:solidFill>
                <a:effectLst>
                  <a:outerShdw blurRad="38100" dist="38100" dir="2700000" algn="tl">
                    <a:srgbClr val="000000">
                      <a:alpha val="43137"/>
                    </a:srgbClr>
                  </a:outerShdw>
                </a:effectLst>
                <a:latin typeface="Arial Rounded MT Bold" pitchFamily="34" charset="0"/>
              </a:rPr>
              <a:t>Saying to the sixth angel which had the trumpet, Loose the four angels which are bound in the great river Euphrates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In the Bible the only angels that God binds in chains </a:t>
            </a:r>
            <a:r>
              <a:rPr lang="en-US" sz="1800" i="1" dirty="0" smtClean="0">
                <a:solidFill>
                  <a:schemeClr val="bg1"/>
                </a:solidFill>
                <a:effectLst>
                  <a:outerShdw blurRad="38100" dist="38100" dir="2700000" algn="tl">
                    <a:srgbClr val="000000">
                      <a:alpha val="43137"/>
                    </a:srgbClr>
                  </a:outerShdw>
                </a:effectLst>
                <a:latin typeface="Arial Rounded MT Bold" pitchFamily="34" charset="0"/>
              </a:rPr>
              <a:t>(2 Peter 2:4)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are fallen angels, these four angels </a:t>
            </a:r>
            <a:r>
              <a:rPr lang="en-US" sz="1800" i="1" dirty="0" smtClean="0">
                <a:solidFill>
                  <a:schemeClr val="bg1"/>
                </a:solidFill>
                <a:effectLst>
                  <a:outerShdw blurRad="38100" dist="38100" dir="2700000" algn="tl">
                    <a:srgbClr val="000000">
                      <a:alpha val="43137"/>
                    </a:srgbClr>
                  </a:outerShdw>
                </a:effectLst>
                <a:latin typeface="Arial Rounded MT Bold" pitchFamily="34" charset="0"/>
              </a:rPr>
              <a:t>(In strategic positions)</a:t>
            </a:r>
            <a:r>
              <a:rPr lang="en-US" sz="1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are angels of evil origin. There are four nations that encircle the Euphrates River they are </a:t>
            </a:r>
            <a:r>
              <a:rPr lang="en-US" sz="1800" b="1" dirty="0" smtClean="0">
                <a:solidFill>
                  <a:srgbClr val="FF0000"/>
                </a:solidFill>
                <a:effectLst>
                  <a:outerShdw blurRad="38100" dist="38100" dir="2700000" algn="tl">
                    <a:srgbClr val="000000">
                      <a:alpha val="43137"/>
                    </a:srgbClr>
                  </a:outerShdw>
                </a:effectLst>
                <a:latin typeface="Arial Rounded MT Bold" pitchFamily="34" charset="0"/>
              </a:rPr>
              <a:t>Turkey, Syria, Iran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and</a:t>
            </a:r>
            <a:r>
              <a:rPr lang="en-US" sz="1800" b="1" dirty="0" smtClean="0">
                <a:solidFill>
                  <a:srgbClr val="00B0F0"/>
                </a:solidFill>
                <a:effectLst>
                  <a:outerShdw blurRad="38100" dist="38100" dir="2700000" algn="tl">
                    <a:srgbClr val="000000">
                      <a:alpha val="43137"/>
                    </a:srgbClr>
                  </a:outerShdw>
                </a:effectLst>
                <a:latin typeface="Arial Rounded MT Bold" pitchFamily="34" charset="0"/>
              </a:rPr>
              <a:t> </a:t>
            </a:r>
            <a:r>
              <a:rPr lang="en-US" sz="1800" b="1" dirty="0" smtClean="0">
                <a:solidFill>
                  <a:srgbClr val="FF0000"/>
                </a:solidFill>
                <a:effectLst>
                  <a:outerShdw blurRad="38100" dist="38100" dir="2700000" algn="tl">
                    <a:srgbClr val="000000">
                      <a:alpha val="43137"/>
                    </a:srgbClr>
                  </a:outerShdw>
                </a:effectLst>
                <a:latin typeface="Arial Rounded MT Bold" pitchFamily="34" charset="0"/>
              </a:rPr>
              <a:t>Iraq.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These nations were formed from the 1</a:t>
            </a:r>
            <a:r>
              <a:rPr lang="en-US" sz="1800" b="1"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 Trumpet WW1 defeat of the Ottoman Empire. The four fallen angels are bound in the river that runs through these four nations </a:t>
            </a:r>
            <a:r>
              <a:rPr lang="en-US" sz="1800" i="1" dirty="0" smtClean="0">
                <a:solidFill>
                  <a:schemeClr val="bg1"/>
                </a:solidFill>
                <a:effectLst>
                  <a:outerShdw blurRad="38100" dist="38100" dir="2700000" algn="tl">
                    <a:srgbClr val="000000">
                      <a:alpha val="43137"/>
                    </a:srgbClr>
                  </a:outerShdw>
                </a:effectLst>
                <a:latin typeface="Arial Rounded MT Bold" pitchFamily="34" charset="0"/>
              </a:rPr>
              <a:t>(positioned there over 2000 years ago)</a:t>
            </a:r>
            <a:r>
              <a:rPr lang="en-US" sz="1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starting in Turkey ending in Iraq. </a:t>
            </a:r>
            <a:endParaRPr lang="en-US" sz="18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026" name="Picture 2" descr="See the source image"/>
          <p:cNvPicPr>
            <a:picLocks noChangeAspect="1" noChangeArrowheads="1"/>
          </p:cNvPicPr>
          <p:nvPr/>
        </p:nvPicPr>
        <p:blipFill>
          <a:blip r:embed="rId6" cstate="print"/>
          <a:srcRect/>
          <a:stretch>
            <a:fillRect/>
          </a:stretch>
        </p:blipFill>
        <p:spPr bwMode="auto">
          <a:xfrm>
            <a:off x="5072066" y="1928802"/>
            <a:ext cx="2143140" cy="2214578"/>
          </a:xfrm>
          <a:prstGeom prst="rect">
            <a:avLst/>
          </a:prstGeom>
          <a:noFill/>
        </p:spPr>
      </p:pic>
      <p:pic>
        <p:nvPicPr>
          <p:cNvPr id="6" name="Picture 5" descr="See the source image"/>
          <p:cNvPicPr/>
          <p:nvPr/>
        </p:nvPicPr>
        <p:blipFill>
          <a:blip r:embed="rId7" cstate="print"/>
          <a:srcRect/>
          <a:stretch>
            <a:fillRect/>
          </a:stretch>
        </p:blipFill>
        <p:spPr bwMode="auto">
          <a:xfrm>
            <a:off x="1785918" y="1928802"/>
            <a:ext cx="2786082" cy="2243140"/>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472" y="500042"/>
            <a:ext cx="8072494" cy="5857916"/>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http://asbarez.com/App/Asbarez/eng/2014/06/euphrates-river-valley_turkey_syria_iraq1.jpg"/>
          <p:cNvPicPr/>
          <p:nvPr/>
        </p:nvPicPr>
        <p:blipFill>
          <a:blip r:embed="rId3" cstate="print"/>
          <a:srcRect/>
          <a:stretch>
            <a:fillRect/>
          </a:stretch>
        </p:blipFill>
        <p:spPr bwMode="auto">
          <a:xfrm>
            <a:off x="500034" y="500043"/>
            <a:ext cx="8215370" cy="5857915"/>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9000" b="-4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6832"/>
            <a:ext cx="7772400" cy="4441126"/>
          </a:xfrm>
        </p:spPr>
        <p:txBody>
          <a:bodyPr>
            <a:noAutofit/>
          </a:bodyPr>
          <a:lstStyle/>
          <a:p>
            <a:pPr algn="l"/>
            <a:r>
              <a:rPr lang="en-US" sz="1800" b="1" baseline="30000" dirty="0" smtClean="0">
                <a:solidFill>
                  <a:srgbClr val="FFFF00"/>
                </a:solidFill>
                <a:latin typeface="Arial Rounded MT Bold" pitchFamily="34" charset="0"/>
              </a:rPr>
              <a:t>15 </a:t>
            </a:r>
            <a:r>
              <a:rPr lang="en-US" sz="1800" b="1" dirty="0" smtClean="0">
                <a:solidFill>
                  <a:srgbClr val="FFFF00"/>
                </a:solidFill>
                <a:latin typeface="Arial Rounded MT Bold" pitchFamily="34" charset="0"/>
              </a:rPr>
              <a:t>So the four angels, who had been prepared for the hour and day and month and year,  </a:t>
            </a:r>
            <a:r>
              <a:rPr lang="en-US" sz="1800" b="1" dirty="0" smtClean="0">
                <a:solidFill>
                  <a:schemeClr val="bg1"/>
                </a:solidFill>
                <a:latin typeface="Arial Rounded MT Bold" pitchFamily="34" charset="0"/>
              </a:rPr>
              <a:t>This day month and year in the 6</a:t>
            </a:r>
            <a:r>
              <a:rPr lang="en-US" sz="1800" b="1" baseline="30000" dirty="0" smtClean="0">
                <a:solidFill>
                  <a:schemeClr val="bg1"/>
                </a:solidFill>
                <a:latin typeface="Arial Rounded MT Bold" pitchFamily="34" charset="0"/>
              </a:rPr>
              <a:t>th</a:t>
            </a:r>
            <a:r>
              <a:rPr lang="en-US" sz="1800" b="1" dirty="0" smtClean="0">
                <a:solidFill>
                  <a:schemeClr val="bg1"/>
                </a:solidFill>
                <a:latin typeface="Arial Rounded MT Bold" pitchFamily="34" charset="0"/>
              </a:rPr>
              <a:t> Trumpet prophecy is specific along the Euphrates over four nations . This time line began with the conflict in Syria in 2011, then the </a:t>
            </a:r>
            <a:r>
              <a:rPr lang="en-US" sz="1800" b="1" dirty="0" smtClean="0">
                <a:solidFill>
                  <a:srgbClr val="00B0F0"/>
                </a:solidFill>
                <a:latin typeface="Arial Rounded MT Bold" pitchFamily="34" charset="0"/>
              </a:rPr>
              <a:t>“war against the saints “  </a:t>
            </a:r>
            <a:r>
              <a:rPr lang="en-US" sz="1800" b="1" dirty="0" smtClean="0">
                <a:solidFill>
                  <a:schemeClr val="bg1"/>
                </a:solidFill>
                <a:latin typeface="Arial Rounded MT Bold" pitchFamily="34" charset="0"/>
              </a:rPr>
              <a:t>tribulation  Rev 13 :5-7 was loosed  a </a:t>
            </a:r>
            <a:r>
              <a:rPr lang="en-US" sz="1800" b="1" dirty="0" smtClean="0">
                <a:solidFill>
                  <a:srgbClr val="00B0F0"/>
                </a:solidFill>
                <a:latin typeface="Arial Rounded MT Bold" pitchFamily="34" charset="0"/>
              </a:rPr>
              <a:t>“42 month period” </a:t>
            </a:r>
            <a:r>
              <a:rPr lang="en-US" sz="1800" b="1" dirty="0" smtClean="0">
                <a:solidFill>
                  <a:schemeClr val="bg1"/>
                </a:solidFill>
                <a:latin typeface="Arial Rounded MT Bold" pitchFamily="34" charset="0"/>
              </a:rPr>
              <a:t>under the Rev 13 beast, in Iraq and Syria Satan used Hezbollah and Isis in the lands of Abraham the birth grounds of the church at the end of 42 months the number of Christians lost from the region now numbers 2.2 million .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Both Turkey and Iran have been heavily involved in the Syria and Iraq conflicts all four nations are in conflict </a:t>
            </a:r>
            <a:r>
              <a:rPr lang="en-US" sz="1800" b="1" dirty="0" smtClean="0">
                <a:solidFill>
                  <a:srgbClr val="FF0000"/>
                </a:solidFill>
                <a:latin typeface="Arial Rounded MT Bold" pitchFamily="34" charset="0"/>
              </a:rPr>
              <a:t>in the  </a:t>
            </a:r>
            <a:r>
              <a:rPr lang="en-US" sz="1800" b="1" dirty="0" smtClean="0">
                <a:solidFill>
                  <a:schemeClr val="bg1"/>
                </a:solidFill>
                <a:latin typeface="Arial Rounded MT Bold" pitchFamily="34" charset="0"/>
              </a:rPr>
              <a:t>region. This then leads us into the  </a:t>
            </a:r>
            <a:r>
              <a:rPr lang="en-US" sz="1800" b="1" dirty="0" smtClean="0">
                <a:solidFill>
                  <a:srgbClr val="00B0F0"/>
                </a:solidFill>
                <a:latin typeface="Arial Rounded MT Bold" pitchFamily="34" charset="0"/>
              </a:rPr>
              <a:t>“42 months” </a:t>
            </a:r>
            <a:r>
              <a:rPr lang="en-US" sz="1800" b="1" dirty="0" smtClean="0">
                <a:solidFill>
                  <a:schemeClr val="bg1"/>
                </a:solidFill>
                <a:latin typeface="Arial Rounded MT Bold" pitchFamily="34" charset="0"/>
              </a:rPr>
              <a:t>trampling of Jer</a:t>
            </a:r>
            <a:r>
              <a:rPr lang="en-US" sz="1800" b="1" dirty="0" smtClean="0">
                <a:solidFill>
                  <a:srgbClr val="FF0000"/>
                </a:solidFill>
                <a:latin typeface="Arial Rounded MT Bold" pitchFamily="34" charset="0"/>
              </a:rPr>
              <a:t>usal</a:t>
            </a:r>
            <a:r>
              <a:rPr lang="en-US" sz="1800" b="1" dirty="0" smtClean="0">
                <a:solidFill>
                  <a:schemeClr val="bg1"/>
                </a:solidFill>
                <a:latin typeface="Arial Rounded MT Bold" pitchFamily="34" charset="0"/>
              </a:rPr>
              <a:t>em  found in Rev 11:2 at Gods appointed time referred to as the </a:t>
            </a:r>
            <a:r>
              <a:rPr lang="en-US" sz="1800" b="1" dirty="0" smtClean="0">
                <a:solidFill>
                  <a:srgbClr val="00B0F0"/>
                </a:solidFill>
                <a:latin typeface="Arial Rounded MT Bold" pitchFamily="34" charset="0"/>
              </a:rPr>
              <a:t>“Great Tribulation”</a:t>
            </a:r>
            <a:r>
              <a:rPr lang="en-US" sz="1800" b="1" dirty="0" smtClean="0">
                <a:solidFill>
                  <a:srgbClr val="FF0000"/>
                </a:solidFill>
                <a:latin typeface="Arial Rounded MT Bold" pitchFamily="34" charset="0"/>
              </a:rPr>
              <a:t> </a:t>
            </a:r>
            <a:r>
              <a:rPr lang="en-US" sz="1800" b="1" dirty="0" smtClean="0">
                <a:solidFill>
                  <a:schemeClr val="bg1"/>
                </a:solidFill>
                <a:latin typeface="Arial Rounded MT Bold" pitchFamily="34" charset="0"/>
              </a:rPr>
              <a:t>.  </a:t>
            </a:r>
            <a:r>
              <a:rPr lang="en-US" sz="1400" dirty="0" smtClean="0">
                <a:solidFill>
                  <a:schemeClr val="bg1"/>
                </a:solidFill>
                <a:latin typeface="Arial Rounded MT Bold" pitchFamily="34" charset="0"/>
              </a:rPr>
              <a:t>(Video)  </a:t>
            </a:r>
            <a:r>
              <a:rPr lang="en-US" sz="1800" b="1" dirty="0" smtClean="0">
                <a:solidFill>
                  <a:srgbClr val="FFFF00"/>
                </a:solidFill>
                <a:latin typeface="Arial Rounded MT Bold" pitchFamily="34" charset="0"/>
              </a:rPr>
              <a:t/>
            </a:r>
            <a:br>
              <a:rPr lang="en-US" sz="1800" b="1" dirty="0" smtClean="0">
                <a:solidFill>
                  <a:srgbClr val="FFFF00"/>
                </a:solidFill>
                <a:latin typeface="Arial Rounded MT Bold" pitchFamily="34" charset="0"/>
              </a:rPr>
            </a:br>
            <a:r>
              <a:rPr lang="en-US" sz="1800" b="1" dirty="0" smtClean="0">
                <a:solidFill>
                  <a:srgbClr val="FFFF00"/>
                </a:solidFill>
                <a:latin typeface="Arial Rounded MT Bold" pitchFamily="34" charset="0"/>
              </a:rPr>
              <a:t/>
            </a:r>
            <a:br>
              <a:rPr lang="en-US" sz="1800" b="1" dirty="0" smtClean="0">
                <a:solidFill>
                  <a:srgbClr val="FFFF00"/>
                </a:solidFill>
                <a:latin typeface="Arial Rounded MT Bold" pitchFamily="34" charset="0"/>
              </a:rPr>
            </a:br>
            <a:r>
              <a:rPr lang="en-US" sz="1800" b="1" dirty="0" smtClean="0">
                <a:solidFill>
                  <a:srgbClr val="FFFF00"/>
                </a:solidFill>
                <a:latin typeface="Arial Rounded MT Bold" pitchFamily="34" charset="0"/>
              </a:rPr>
              <a:t>were released to kill a third of mankind. </a:t>
            </a:r>
            <a:endParaRPr lang="en-US" sz="1800" b="1" dirty="0">
              <a:solidFill>
                <a:srgbClr val="FFFF00"/>
              </a:solidFill>
              <a:latin typeface="Arial Rounded MT Bold" pitchFamily="34" charset="0"/>
            </a:endParaRPr>
          </a:p>
        </p:txBody>
      </p:sp>
      <p:pic>
        <p:nvPicPr>
          <p:cNvPr id="3" name="Iraq Gruesome pictures posted as Sunni militants boast of mass killings.avi">
            <a:hlinkClick r:id="" action="ppaction://media"/>
          </p:cNvPr>
          <p:cNvPicPr>
            <a:picLocks noRot="1" noChangeAspect="1"/>
          </p:cNvPicPr>
          <p:nvPr>
            <a:videoFile r:link="rId1"/>
          </p:nvPr>
        </p:nvPicPr>
        <p:blipFill>
          <a:blip r:embed="rId4" cstate="print"/>
          <a:stretch>
            <a:fillRect/>
          </a:stretch>
        </p:blipFill>
        <p:spPr>
          <a:xfrm>
            <a:off x="-3071866" y="0"/>
            <a:ext cx="2793998" cy="1571624"/>
          </a:xfrm>
          <a:prstGeom prst="rect">
            <a:avLst/>
          </a:prstGeom>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1143008"/>
          </a:xfrm>
        </p:spPr>
        <p:txBody>
          <a:bodyPr>
            <a:noAutofit/>
          </a:bodyPr>
          <a:lstStyle/>
          <a:p>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Isis </a:t>
            </a:r>
            <a:r>
              <a:rPr lang="en-US" sz="1800" i="1" dirty="0" smtClean="0">
                <a:solidFill>
                  <a:schemeClr val="bg1"/>
                </a:solidFill>
                <a:effectLst>
                  <a:outerShdw blurRad="38100" dist="38100" dir="2700000" algn="tl">
                    <a:srgbClr val="000000">
                      <a:alpha val="43137"/>
                    </a:srgbClr>
                  </a:outerShdw>
                </a:effectLst>
                <a:latin typeface="Arial Rounded MT Bold" pitchFamily="34" charset="0"/>
              </a:rPr>
              <a:t>(Islamic State of Iraq and Syria)</a:t>
            </a:r>
            <a:r>
              <a:rPr lang="en-US" sz="18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1800" b="1" dirty="0" smtClean="0">
                <a:solidFill>
                  <a:schemeClr val="bg1"/>
                </a:solidFill>
                <a:effectLst>
                  <a:outerShdw blurRad="38100" dist="38100" dir="2700000" algn="tl">
                    <a:srgbClr val="000000">
                      <a:alpha val="43137"/>
                    </a:srgbClr>
                  </a:outerShdw>
                </a:effectLst>
                <a:latin typeface="Arial Rounded MT Bold" pitchFamily="34" charset="0"/>
              </a:rPr>
              <a:t>entered Iraq in 2014  they used the same name as the Egyptian Goddess “ISIS” whom has the physical form of an angel. Its not the flesh we are up against but principalities, powers and rulers of darkness Eph 6:12.</a:t>
            </a:r>
            <a:endParaRPr lang="en-US" sz="1800" dirty="0">
              <a:solidFill>
                <a:schemeClr val="bg1"/>
              </a:solidFill>
              <a:effectLst>
                <a:outerShdw blurRad="38100" dist="38100" dir="2700000" algn="tl">
                  <a:srgbClr val="000000">
                    <a:alpha val="43137"/>
                  </a:srgbClr>
                </a:outerShdw>
              </a:effectLst>
            </a:endParaRPr>
          </a:p>
        </p:txBody>
      </p:sp>
      <p:pic>
        <p:nvPicPr>
          <p:cNvPr id="3" name="Picture 2"/>
          <p:cNvPicPr/>
          <p:nvPr/>
        </p:nvPicPr>
        <p:blipFill>
          <a:blip r:embed="rId3" cstate="print"/>
          <a:srcRect/>
          <a:stretch>
            <a:fillRect/>
          </a:stretch>
        </p:blipFill>
        <p:spPr bwMode="auto">
          <a:xfrm>
            <a:off x="500034" y="1785927"/>
            <a:ext cx="8072494" cy="4572031"/>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755</Words>
  <Application>Microsoft Office PowerPoint</Application>
  <PresentationFormat>On-screen Show (4:3)</PresentationFormat>
  <Paragraphs>70</Paragraphs>
  <Slides>35</Slides>
  <Notes>1</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6th Trumpet  Rev 9:13-21 “2nd Woe” </vt:lpstr>
      <vt:lpstr>Rev  9:13-21   “Historical Breakdown”      </vt:lpstr>
      <vt:lpstr>Slide 6</vt:lpstr>
      <vt:lpstr>Slide 7</vt:lpstr>
      <vt:lpstr>15 So the four angels, who had been prepared for the hour and day and month and year,  This day month and year in the 6th Trumpet prophecy is specific along the Euphrates over four nations . This time line began with the conflict in Syria in 2011, then the “war against the saints “  tribulation  Rev 13 :5-7 was loosed  a “42 month period” under the Rev 13 beast, in Iraq and Syria Satan used Hezbollah and Isis in the lands of Abraham the birth grounds of the church at the end of 42 months the number of Christians lost from the region now numbers 2.2 million .   Both Turkey and Iran have been heavily involved in the Syria and Iraq conflicts all four nations are in conflict in the  region. This then leads us into the  “42 months” trampling of Jerusalem  found in Rev 11:2 at Gods appointed time referred to as the “Great Tribulation” .  (Video)    were released to kill a third of mankind. </vt:lpstr>
      <vt:lpstr>Isis (Islamic State of Iraq and Syria) entered Iraq in 2014  they used the same name as the Egyptian Goddess “ISIS” whom has the physical form of an angel. Its not the flesh we are up against but principalities, powers and rulers of darkness Eph 6:12.</vt:lpstr>
      <vt:lpstr>Slide 10</vt:lpstr>
      <vt:lpstr>Slide 11</vt:lpstr>
      <vt:lpstr>Isis entering Iraq early 2014</vt:lpstr>
      <vt:lpstr>The Euphrates river the four fallen angels are positioned in, runs through four nations . This was also the lands end times prophecy was first released in through prophets like Daniel, Jeremiah, Ezekiel,  Malachi, Joel and John the Revelator.  It is the  lands given to Abraham by God under covenant forever, the land Jesus was born in and where He is returning to when the 7th  Trumpet is sounded.</vt:lpstr>
      <vt:lpstr>Slide 14</vt:lpstr>
      <vt:lpstr>Slide 15</vt:lpstr>
      <vt:lpstr>17 And thus I saw the horses in the vision: those who sat on them had breastplates of fiery red, hyacinth blue, and sulfur yellow;  “Red”  “Blue” and “Yellow “are defining colors of Muslim nations . The Islamic religion uses these three specific colors on its places of worship “mosques” flags and banners unlike any other religion on Earth. The colors red blue and yellow were also worn by ancient Islamic warriors on their battle clothing and breastplate armor (prophetic symbolism). These three colors are also used by the Ottoman Empire nation in modern Turkish armed forces on uniforms..    </vt:lpstr>
      <vt:lpstr>Fiery red in Islam</vt:lpstr>
      <vt:lpstr>Turkish President Recep Erdogan (false prophet)  descends a staircase lined by an honour guard wearing traditional military uniforms from the era of the Ottoman Empire with red blue and yellow. </vt:lpstr>
      <vt:lpstr>Slide 19</vt:lpstr>
      <vt:lpstr>   breastplates of fiery red, hyacinth blue, and sulfur yellow   Hyacinth blue  the color blue was used on Muslim battle dress along with red. Blue is used both on the inside and outside of Islamic mosques this color in Islam is for protection it is considered a secondary color to green as worn by Muhammad. Blue is the color of protection in Islam. </vt:lpstr>
      <vt:lpstr>Hyacinth blue in Islam</vt:lpstr>
      <vt:lpstr>Slide 22</vt:lpstr>
      <vt:lpstr>Sulphur Yellow in Islam</vt:lpstr>
      <vt:lpstr>Old Ottoman Empire seal</vt:lpstr>
      <vt:lpstr>Slide 25</vt:lpstr>
      <vt:lpstr>All colours of Islamic flags</vt:lpstr>
      <vt:lpstr>Slide 27</vt:lpstr>
      <vt:lpstr>Slide 28</vt:lpstr>
      <vt:lpstr>Isis in Yellow T-55 tank </vt:lpstr>
      <vt:lpstr>Fire Smoke and Brimstone</vt:lpstr>
      <vt:lpstr>Slide 31</vt:lpstr>
      <vt:lpstr>Slide 32</vt:lpstr>
      <vt:lpstr>Slide 33</vt:lpstr>
      <vt:lpstr>Isis fighter with RPG-29</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Trumpet  Rev 9:13-21 “2nd Woe” </dc:title>
  <dc:creator>Brian Thompson</dc:creator>
  <cp:lastModifiedBy>Brian Thompson</cp:lastModifiedBy>
  <cp:revision>108</cp:revision>
  <dcterms:created xsi:type="dcterms:W3CDTF">2019-07-23T09:25:32Z</dcterms:created>
  <dcterms:modified xsi:type="dcterms:W3CDTF">2020-02-13T07:48:02Z</dcterms:modified>
</cp:coreProperties>
</file>