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56" r:id="rId3"/>
    <p:sldId id="262" r:id="rId4"/>
    <p:sldId id="261" r:id="rId5"/>
    <p:sldId id="270" r:id="rId6"/>
    <p:sldId id="269" r:id="rId7"/>
    <p:sldId id="266" r:id="rId8"/>
    <p:sldId id="265" r:id="rId9"/>
    <p:sldId id="257" r:id="rId10"/>
    <p:sldId id="258" r:id="rId11"/>
    <p:sldId id="267" r:id="rId12"/>
    <p:sldId id="263" r:id="rId13"/>
    <p:sldId id="260" r:id="rId14"/>
    <p:sldId id="259" r:id="rId15"/>
    <p:sldId id="272" r:id="rId16"/>
    <p:sldId id="273" r:id="rId17"/>
    <p:sldId id="275" r:id="rId18"/>
    <p:sldId id="268" r:id="rId19"/>
    <p:sldId id="271" r:id="rId20"/>
    <p:sldId id="276" r:id="rId21"/>
    <p:sldId id="280" r:id="rId22"/>
    <p:sldId id="278" r:id="rId23"/>
    <p:sldId id="282" r:id="rId24"/>
    <p:sldId id="286" r:id="rId25"/>
    <p:sldId id="287" r:id="rId26"/>
    <p:sldId id="283" r:id="rId27"/>
    <p:sldId id="285" r:id="rId28"/>
    <p:sldId id="27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06" autoAdjust="0"/>
    <p:restoredTop sz="94660"/>
  </p:normalViewPr>
  <p:slideViewPr>
    <p:cSldViewPr>
      <p:cViewPr>
        <p:scale>
          <a:sx n="70" d="100"/>
          <a:sy n="70" d="100"/>
        </p:scale>
        <p:origin x="-1524" y="-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2ADA51-9F2F-4F43-9B57-9D674FD79EFD}"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ADF35-93E0-4C11-A186-17D01F9CD49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2ADA51-9F2F-4F43-9B57-9D674FD79EFD}"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ADF35-93E0-4C11-A186-17D01F9CD49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2ADA51-9F2F-4F43-9B57-9D674FD79EFD}"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ADF35-93E0-4C11-A186-17D01F9CD49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2ADA51-9F2F-4F43-9B57-9D674FD79EFD}"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ADF35-93E0-4C11-A186-17D01F9CD49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2ADA51-9F2F-4F43-9B57-9D674FD79EFD}"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ADF35-93E0-4C11-A186-17D01F9CD49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2ADA51-9F2F-4F43-9B57-9D674FD79EFD}"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BADF35-93E0-4C11-A186-17D01F9CD49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2ADA51-9F2F-4F43-9B57-9D674FD79EFD}" type="datetimeFigureOut">
              <a:rPr lang="en-US" smtClean="0"/>
              <a:pPr/>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BADF35-93E0-4C11-A186-17D01F9CD49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2ADA51-9F2F-4F43-9B57-9D674FD79EFD}" type="datetimeFigureOut">
              <a:rPr lang="en-US" smtClean="0"/>
              <a:pPr/>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BADF35-93E0-4C11-A186-17D01F9CD49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2ADA51-9F2F-4F43-9B57-9D674FD79EFD}" type="datetimeFigureOut">
              <a:rPr lang="en-US" smtClean="0"/>
              <a:pPr/>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BADF35-93E0-4C11-A186-17D01F9CD49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2ADA51-9F2F-4F43-9B57-9D674FD79EFD}"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BADF35-93E0-4C11-A186-17D01F9CD49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2ADA51-9F2F-4F43-9B57-9D674FD79EFD}"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BADF35-93E0-4C11-A186-17D01F9CD49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2ADA51-9F2F-4F43-9B57-9D674FD79EFD}" type="datetimeFigureOut">
              <a:rPr lang="en-US" smtClean="0"/>
              <a:pPr/>
              <a:t>1/29/2021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ADF35-93E0-4C11-A186-17D01F9CD49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nasa.gov/mission_pages/Grace/index.html"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s://earthobservatory.nasa.gov/IOTD/view.php?id=80613"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biblehub.com/revelation/16-13.htm" TargetMode="External"/><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6.xml"/><Relationship Id="rId1" Type="http://schemas.openxmlformats.org/officeDocument/2006/relationships/video" Target="file:///C:\Users\Brian%20Thompson\Desktop\Rev%20and%20Daniel%20Book%2014.1.19%20Fin\Revelation%20unsealed%20powerpoints\25.%20Bowl%206,%202009%20Euphrates%20dries%20up%20powerpoint\How%20to%20solve%20the%20refugee%20crisis%20%20The%20Economist.avi" TargetMode="External"/><Relationship Id="rId5" Type="http://schemas.openxmlformats.org/officeDocument/2006/relationships/image" Target="../media/image24.png"/><Relationship Id="rId4" Type="http://schemas.openxmlformats.org/officeDocument/2006/relationships/hyperlink" Target="http://biblehub.com/revelation/16-14.ht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biblehub.com/revelation/16-15.htm" TargetMode="External"/><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4.bp.blogspot.com/-zCmBKtSuTdA/UD1tKl_aIhI/AAAAAAAAFDU/NqFhgZTSi7A/s640/Revelation-Revolution-PT2-slide-4_bowls-details.png"/>
          <p:cNvPicPr/>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transition>
    <p:comb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034" y="1071546"/>
            <a:ext cx="8229600" cy="1428760"/>
          </a:xfrm>
        </p:spPr>
        <p:txBody>
          <a:bodyPr>
            <a:normAutofit fontScale="90000"/>
          </a:bodyPr>
          <a:lstStyle/>
          <a:p>
            <a:r>
              <a:rPr lang="en-US" sz="3100" b="1" dirty="0" smtClean="0">
                <a:latin typeface="Arial Rounded MT Bold" pitchFamily="34" charset="0"/>
              </a:rPr>
              <a:t>Iraq Euphrates river reservoir 2009 </a:t>
            </a:r>
            <a:r>
              <a:rPr lang="en-US" sz="3100" b="1" i="1" dirty="0" smtClean="0">
                <a:latin typeface="Arial Rounded MT Bold" pitchFamily="34" charset="0"/>
              </a:rPr>
              <a:t>(Tigris Euphrates basin)</a:t>
            </a:r>
            <a:r>
              <a:rPr lang="en-US" dirty="0" smtClean="0"/>
              <a:t/>
            </a:r>
            <a:br>
              <a:rPr lang="en-US" dirty="0" smtClean="0"/>
            </a:br>
            <a:endParaRPr lang="en-US" dirty="0"/>
          </a:p>
        </p:txBody>
      </p:sp>
      <p:pic>
        <p:nvPicPr>
          <p:cNvPr id="3" name="Picture 2" descr="http://edgblogs.s3.amazonaws.com/planeta/files/2013/03/eufrates2.jpg"/>
          <p:cNvPicPr/>
          <p:nvPr/>
        </p:nvPicPr>
        <p:blipFill>
          <a:blip r:embed="rId3" cstate="print"/>
          <a:srcRect/>
          <a:stretch>
            <a:fillRect/>
          </a:stretch>
        </p:blipFill>
        <p:spPr bwMode="auto">
          <a:xfrm>
            <a:off x="500034" y="3786190"/>
            <a:ext cx="4214842" cy="2508848"/>
          </a:xfrm>
          <a:prstGeom prst="rect">
            <a:avLst/>
          </a:prstGeom>
          <a:noFill/>
          <a:ln w="9525">
            <a:noFill/>
            <a:miter lim="800000"/>
            <a:headEnd/>
            <a:tailEnd/>
          </a:ln>
        </p:spPr>
      </p:pic>
      <p:pic>
        <p:nvPicPr>
          <p:cNvPr id="4" name="Picture 3" descr="https://eoimages.gsfc.nasa.gov/images/imagerecords/80000/80613/qadisiyah_tm5_2009258_lrg.jpg"/>
          <p:cNvPicPr/>
          <p:nvPr/>
        </p:nvPicPr>
        <p:blipFill>
          <a:blip r:embed="rId4" cstate="print"/>
          <a:srcRect/>
          <a:stretch>
            <a:fillRect/>
          </a:stretch>
        </p:blipFill>
        <p:spPr bwMode="auto">
          <a:xfrm>
            <a:off x="4929190" y="3786190"/>
            <a:ext cx="3756199" cy="2500330"/>
          </a:xfrm>
          <a:prstGeom prst="rect">
            <a:avLst/>
          </a:prstGeom>
          <a:noFill/>
          <a:ln w="9525">
            <a:noFill/>
            <a:miter lim="800000"/>
            <a:headEnd/>
            <a:tailEnd/>
          </a:ln>
        </p:spPr>
      </p:pic>
    </p:spTree>
  </p:cSld>
  <p:clrMapOvr>
    <a:masterClrMapping/>
  </p:clrMapOvr>
  <p:transition>
    <p:strips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40048"/>
          </a:xfrm>
        </p:spPr>
        <p:txBody>
          <a:bodyPr>
            <a:normAutofit/>
          </a:bodyPr>
          <a:lstStyle/>
          <a:p>
            <a:r>
              <a:rPr lang="en-AU" sz="3600" b="1" dirty="0" smtClean="0">
                <a:solidFill>
                  <a:srgbClr val="FFFF00"/>
                </a:solidFill>
                <a:latin typeface="Arial Rounded MT Bold" pitchFamily="34" charset="0"/>
              </a:rPr>
              <a:t>The Iraq gulf basin today</a:t>
            </a:r>
            <a:br>
              <a:rPr lang="en-AU" sz="3600" b="1" dirty="0" smtClean="0">
                <a:solidFill>
                  <a:srgbClr val="FFFF00"/>
                </a:solidFill>
                <a:latin typeface="Arial Rounded MT Bold" pitchFamily="34" charset="0"/>
              </a:rPr>
            </a:br>
            <a:r>
              <a:rPr lang="en-AU" sz="3600" b="1" dirty="0" smtClean="0">
                <a:solidFill>
                  <a:srgbClr val="FFFF00"/>
                </a:solidFill>
                <a:latin typeface="Arial Rounded MT Bold" pitchFamily="34" charset="0"/>
              </a:rPr>
              <a:t/>
            </a:r>
            <a:br>
              <a:rPr lang="en-AU" sz="3600" b="1" dirty="0" smtClean="0">
                <a:solidFill>
                  <a:srgbClr val="FFFF00"/>
                </a:solidFill>
                <a:latin typeface="Arial Rounded MT Bold" pitchFamily="34" charset="0"/>
              </a:rPr>
            </a:br>
            <a:r>
              <a:rPr lang="en-AU" sz="3600" b="1" dirty="0" smtClean="0">
                <a:solidFill>
                  <a:srgbClr val="FFFF00"/>
                </a:solidFill>
                <a:latin typeface="Arial Rounded MT Bold" pitchFamily="34" charset="0"/>
              </a:rPr>
              <a:t/>
            </a:r>
            <a:br>
              <a:rPr lang="en-AU" sz="3600" b="1" dirty="0" smtClean="0">
                <a:solidFill>
                  <a:srgbClr val="FFFF00"/>
                </a:solidFill>
                <a:latin typeface="Arial Rounded MT Bold" pitchFamily="34" charset="0"/>
              </a:rPr>
            </a:br>
            <a:r>
              <a:rPr lang="en-AU" sz="2000" b="1" dirty="0" smtClean="0">
                <a:solidFill>
                  <a:srgbClr val="FFFF00"/>
                </a:solidFill>
                <a:latin typeface="Arial Rounded MT Bold" pitchFamily="34" charset="0"/>
              </a:rPr>
              <a:t>Before 2000                                           2009 onwards</a:t>
            </a:r>
            <a:endParaRPr lang="en-US" sz="2000" b="1" dirty="0">
              <a:solidFill>
                <a:srgbClr val="FFFF00"/>
              </a:solidFill>
              <a:latin typeface="Arial Rounded MT Bold" pitchFamily="34" charset="0"/>
            </a:endParaRPr>
          </a:p>
        </p:txBody>
      </p:sp>
      <p:pic>
        <p:nvPicPr>
          <p:cNvPr id="26626" name="Picture 2" descr="http://www.ipsnews.net/Library/TigrisEuphratesDelta_NASA.jpg"/>
          <p:cNvPicPr>
            <a:picLocks noChangeAspect="1" noChangeArrowheads="1"/>
          </p:cNvPicPr>
          <p:nvPr/>
        </p:nvPicPr>
        <p:blipFill>
          <a:blip r:embed="rId3" cstate="print"/>
          <a:srcRect/>
          <a:stretch>
            <a:fillRect/>
          </a:stretch>
        </p:blipFill>
        <p:spPr bwMode="auto">
          <a:xfrm>
            <a:off x="4732737" y="3286124"/>
            <a:ext cx="3958841" cy="3167075"/>
          </a:xfrm>
          <a:prstGeom prst="rect">
            <a:avLst/>
          </a:prstGeom>
          <a:noFill/>
        </p:spPr>
      </p:pic>
      <p:pic>
        <p:nvPicPr>
          <p:cNvPr id="26628" name="Picture 4" descr="Image result for Ethopia the Euphrates River Does Run Through"/>
          <p:cNvPicPr>
            <a:picLocks noChangeAspect="1" noChangeArrowheads="1"/>
          </p:cNvPicPr>
          <p:nvPr/>
        </p:nvPicPr>
        <p:blipFill>
          <a:blip r:embed="rId4" cstate="print"/>
          <a:srcRect/>
          <a:stretch>
            <a:fillRect/>
          </a:stretch>
        </p:blipFill>
        <p:spPr bwMode="auto">
          <a:xfrm>
            <a:off x="428596" y="3320252"/>
            <a:ext cx="3929090" cy="3199619"/>
          </a:xfrm>
          <a:prstGeom prst="rect">
            <a:avLst/>
          </a:prstGeom>
          <a:noFill/>
        </p:spPr>
      </p:pic>
    </p:spTree>
  </p:cSld>
  <p:clrMapOvr>
    <a:masterClrMapping/>
  </p:clrMapOvr>
  <p:transition>
    <p:strips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euphraties-river-drying-up"/>
          <p:cNvPicPr>
            <a:picLocks noChangeAspect="1" noChangeArrowheads="1"/>
          </p:cNvPicPr>
          <p:nvPr/>
        </p:nvPicPr>
        <p:blipFill>
          <a:blip r:embed="rId2" cstate="print"/>
          <a:srcRect/>
          <a:stretch>
            <a:fillRect/>
          </a:stretch>
        </p:blipFill>
        <p:spPr bwMode="auto">
          <a:xfrm>
            <a:off x="0" y="0"/>
            <a:ext cx="9144000" cy="6859671"/>
          </a:xfrm>
          <a:prstGeom prst="rect">
            <a:avLst/>
          </a:prstGeom>
          <a:noFill/>
        </p:spPr>
      </p:pic>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pic>
        <p:nvPicPr>
          <p:cNvPr id="2" name="Picture 1" descr="http://i.ytimg.com/vi/BB2EZxgXVY8/0.jpg"/>
          <p:cNvPicPr/>
          <p:nvPr/>
        </p:nvPicPr>
        <p:blipFill>
          <a:blip r:embed="rId3" cstate="print"/>
          <a:srcRect/>
          <a:stretch>
            <a:fillRect/>
          </a:stretch>
        </p:blipFill>
        <p:spPr bwMode="auto">
          <a:xfrm>
            <a:off x="928662" y="857232"/>
            <a:ext cx="7358082" cy="5214950"/>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0034" y="357166"/>
            <a:ext cx="8215370" cy="6143668"/>
          </a:xfrm>
        </p:spPr>
        <p:txBody>
          <a:bodyPr>
            <a:normAutofit fontScale="25000" lnSpcReduction="20000"/>
          </a:bodyPr>
          <a:lstStyle/>
          <a:p>
            <a:pPr algn="l"/>
            <a:r>
              <a:rPr lang="en-US" sz="7200" b="1" dirty="0" smtClean="0">
                <a:solidFill>
                  <a:schemeClr val="bg1"/>
                </a:solidFill>
                <a:latin typeface="Arial Rounded MT Bold" pitchFamily="34" charset="0"/>
              </a:rPr>
              <a:t>From the 2003-2009 was the 8 year Iraq war with the US, this was the 5</a:t>
            </a:r>
            <a:r>
              <a:rPr lang="en-US" sz="7200" b="1" baseline="30000" dirty="0" smtClean="0">
                <a:solidFill>
                  <a:schemeClr val="bg1"/>
                </a:solidFill>
                <a:latin typeface="Arial Rounded MT Bold" pitchFamily="34" charset="0"/>
              </a:rPr>
              <a:t>th</a:t>
            </a:r>
            <a:r>
              <a:rPr lang="en-US" sz="7200" b="1" dirty="0" smtClean="0">
                <a:solidFill>
                  <a:schemeClr val="bg1"/>
                </a:solidFill>
                <a:latin typeface="Arial Rounded MT Bold" pitchFamily="34" charset="0"/>
              </a:rPr>
              <a:t> Trumpet  through this trumpet we saw major water losses recorded in the region because of damage from war  to water infrastructure that has not recovered . In 2009 Turkey dammed the Euphrates River causing greater mass water shortage and Euphrates river shrinkage in Iraq and Syria. </a:t>
            </a:r>
            <a:r>
              <a:rPr lang="en-US" sz="7200" b="1" dirty="0" err="1" smtClean="0">
                <a:solidFill>
                  <a:schemeClr val="bg1"/>
                </a:solidFill>
                <a:latin typeface="Arial Rounded MT Bold" pitchFamily="34" charset="0"/>
              </a:rPr>
              <a:t>Erdagon</a:t>
            </a:r>
            <a:r>
              <a:rPr lang="en-US" sz="7200" b="1" dirty="0" smtClean="0">
                <a:solidFill>
                  <a:schemeClr val="bg1"/>
                </a:solidFill>
                <a:latin typeface="Arial Rounded MT Bold" pitchFamily="34" charset="0"/>
              </a:rPr>
              <a:t> became president of Turkey in 2016 he  built new dams he dammed the river even more by 2017 cutting off further water supply to Syria and Iraq . Turkey has also built dams on the Tigris this could all lead to war over water. </a:t>
            </a:r>
            <a:r>
              <a:rPr lang="en-US" sz="7200" b="1" dirty="0" err="1" smtClean="0">
                <a:solidFill>
                  <a:schemeClr val="bg1"/>
                </a:solidFill>
                <a:latin typeface="Arial Rounded MT Bold" pitchFamily="34" charset="0"/>
              </a:rPr>
              <a:t>Erdagon</a:t>
            </a:r>
            <a:r>
              <a:rPr lang="en-US" sz="7200" b="1" dirty="0" smtClean="0">
                <a:solidFill>
                  <a:schemeClr val="bg1"/>
                </a:solidFill>
                <a:latin typeface="Arial Rounded MT Bold" pitchFamily="34" charset="0"/>
              </a:rPr>
              <a:t> plans to construct a further 22 dams, with protests from Iran, Syria and Iraq. </a:t>
            </a:r>
          </a:p>
          <a:p>
            <a:pPr algn="l"/>
            <a:endParaRPr lang="en-AU" sz="7200" b="1" dirty="0" smtClean="0">
              <a:solidFill>
                <a:schemeClr val="bg1"/>
              </a:solidFill>
              <a:latin typeface="Arial Rounded MT Bold" pitchFamily="34" charset="0"/>
            </a:endParaRPr>
          </a:p>
          <a:p>
            <a:pPr algn="l"/>
            <a:r>
              <a:rPr lang="en-US" sz="7200" b="1" dirty="0" smtClean="0">
                <a:solidFill>
                  <a:schemeClr val="bg1"/>
                </a:solidFill>
                <a:latin typeface="Arial Rounded MT Bold" pitchFamily="34" charset="0"/>
              </a:rPr>
              <a:t>Article:</a:t>
            </a:r>
          </a:p>
          <a:p>
            <a:pPr algn="l"/>
            <a:endParaRPr lang="en-US" sz="7200" b="1" dirty="0" smtClean="0">
              <a:solidFill>
                <a:schemeClr val="bg1"/>
              </a:solidFill>
              <a:latin typeface="Arial Rounded MT Bold" pitchFamily="34" charset="0"/>
            </a:endParaRPr>
          </a:p>
          <a:p>
            <a:pPr algn="l"/>
            <a:r>
              <a:rPr lang="en-US" sz="7200" b="1" dirty="0" smtClean="0">
                <a:solidFill>
                  <a:schemeClr val="bg1"/>
                </a:solidFill>
                <a:latin typeface="Arial Rounded MT Bold" pitchFamily="34" charset="0"/>
              </a:rPr>
              <a:t>Scientists using the twin gravity-measuring satellites of the Gravity Recovery and Climate Experiment</a:t>
            </a:r>
            <a:r>
              <a:rPr lang="en-US" sz="7200" b="1" dirty="0" smtClean="0">
                <a:solidFill>
                  <a:schemeClr val="bg1"/>
                </a:solidFill>
                <a:latin typeface="Arial Rounded MT Bold" pitchFamily="34" charset="0"/>
                <a:hlinkClick r:id="rId3"/>
              </a:rPr>
              <a:t> </a:t>
            </a:r>
            <a:r>
              <a:rPr lang="en-US" sz="7200" b="1" dirty="0" smtClean="0">
                <a:solidFill>
                  <a:schemeClr val="bg1"/>
                </a:solidFill>
                <a:latin typeface="Arial Rounded MT Bold" pitchFamily="34" charset="0"/>
              </a:rPr>
              <a:t>(GRACE) have found that a large portion of the Middle East lost freshwater reserves rapidly during the past decade. The research team observed the Tigris and Euphrates river basins including parts of Turkey Syria, Iraq and Iran they found that 117 million feet </a:t>
            </a:r>
            <a:r>
              <a:rPr lang="en-US" sz="7200" b="1" i="1" dirty="0" smtClean="0">
                <a:solidFill>
                  <a:schemeClr val="bg1"/>
                </a:solidFill>
                <a:latin typeface="Arial Rounded MT Bold" pitchFamily="34" charset="0"/>
              </a:rPr>
              <a:t>(144 cubic kilometers)</a:t>
            </a:r>
            <a:r>
              <a:rPr lang="en-US" sz="7200" b="1" dirty="0" smtClean="0">
                <a:solidFill>
                  <a:schemeClr val="bg1"/>
                </a:solidFill>
                <a:latin typeface="Arial Rounded MT Bold" pitchFamily="34" charset="0"/>
              </a:rPr>
              <a:t> of fresh water was lost from 2003 to 2009. That amount is roughly equivalent to the volume of the Dead Sea. About 60 percent of the loss was attributed to the pumping of groundwater from underground reservoir.  The “GRACE data shows an alarming rate of decrease in total water storage in the Tigris and Euphrates river basins, which currently have the second fastest rate of groundwater storage loss on Earth, after India”.</a:t>
            </a:r>
          </a:p>
          <a:p>
            <a:pPr algn="l"/>
            <a:endParaRPr lang="en-US" sz="7200" b="1" dirty="0" smtClean="0">
              <a:solidFill>
                <a:schemeClr val="bg1"/>
              </a:solidFill>
              <a:latin typeface="Arial Rounded MT Bold" pitchFamily="34" charset="0"/>
            </a:endParaRPr>
          </a:p>
          <a:p>
            <a:pPr algn="l"/>
            <a:r>
              <a:rPr lang="en-US" sz="7200" b="1" dirty="0" smtClean="0">
                <a:solidFill>
                  <a:schemeClr val="bg1"/>
                </a:solidFill>
                <a:latin typeface="Arial Rounded MT Bold" pitchFamily="34" charset="0"/>
                <a:hlinkClick r:id="rId4"/>
              </a:rPr>
              <a:t>https://earthobservatory.nasa.gov/IOTD/view.php?id=80613</a:t>
            </a:r>
            <a:endParaRPr lang="en-US" sz="7200" b="1" dirty="0" smtClean="0">
              <a:solidFill>
                <a:schemeClr val="bg1"/>
              </a:solidFill>
              <a:latin typeface="Arial Rounded MT Bold" pitchFamily="34" charset="0"/>
            </a:endParaRPr>
          </a:p>
          <a:p>
            <a:endParaRPr lang="en-US" sz="5600" b="1" dirty="0" smtClean="0">
              <a:solidFill>
                <a:schemeClr val="bg1"/>
              </a:solidFill>
              <a:latin typeface="Arial Rounded MT Bold" pitchFamily="34" charset="0"/>
            </a:endParaRPr>
          </a:p>
          <a:p>
            <a:pPr algn="l"/>
            <a:endParaRPr lang="en-US" sz="5600" b="1" dirty="0" smtClean="0">
              <a:solidFill>
                <a:schemeClr val="bg1"/>
              </a:solidFill>
              <a:latin typeface="Arial Rounded MT Bold" pitchFamily="34" charset="0"/>
            </a:endParaRPr>
          </a:p>
          <a:p>
            <a:endParaRPr lang="en-US" dirty="0">
              <a:solidFill>
                <a:schemeClr val="tx1"/>
              </a:solidFill>
            </a:endParaRPr>
          </a:p>
        </p:txBody>
      </p:sp>
    </p:spTree>
  </p:cSld>
  <p:clrMapOvr>
    <a:masterClrMapping/>
  </p:clrMapOvr>
  <p:transition>
    <p:comb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transition>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229600" cy="4500594"/>
          </a:xfrm>
        </p:spPr>
        <p:txBody>
          <a:bodyPr>
            <a:normAutofit fontScale="90000"/>
          </a:bodyPr>
          <a:lstStyle/>
          <a:p>
            <a:pPr algn="l"/>
            <a:r>
              <a:rPr lang="en-US" sz="2200" b="1" dirty="0" smtClean="0">
                <a:solidFill>
                  <a:schemeClr val="bg1"/>
                </a:solidFill>
                <a:latin typeface="Arial Rounded MT Bold" pitchFamily="34" charset="0"/>
              </a:rPr>
              <a:t>War in Syria then started in 2011 following the Arab Spring uprising, Hezbollah entered fully into the Syrian conflict with 2000 fighters in early June  of 2013. Isis came into Iraq  from Syria in early 2014 creating destruction and chaos further damaging the Euphrates with the Mosul dam and pouring oil into it. In a few short years of war Syria has killed 5 million people from 2013 - 2018. 1 million Christians have also disappeared from Syria, Iraq has lost 1.2 million Christians from its midst from 2013 - 2017 these Christian losses are not reported about in mainstream media. Christianity in the lands of Abraham in the Middle East along the Euphrates has all but been extinguished.</a:t>
            </a:r>
            <a:r>
              <a:rPr lang="en-US" b="1" dirty="0" smtClean="0">
                <a:solidFill>
                  <a:srgbClr val="FFFF00"/>
                </a:solidFill>
                <a:latin typeface="Arial Rounded MT Bold" pitchFamily="34" charset="0"/>
              </a:rPr>
              <a:t/>
            </a:r>
            <a:br>
              <a:rPr lang="en-US" b="1" dirty="0" smtClean="0">
                <a:solidFill>
                  <a:srgbClr val="FFFF00"/>
                </a:solidFill>
                <a:latin typeface="Arial Rounded MT Bold" pitchFamily="34" charset="0"/>
              </a:rPr>
            </a:br>
            <a:endParaRPr lang="en-US" dirty="0">
              <a:solidFill>
                <a:srgbClr val="FFFF00"/>
              </a:solidFill>
            </a:endParaRPr>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32" y="0"/>
            <a:ext cx="9144000" cy="6857999"/>
          </a:xfrm>
          <a:prstGeom prst="rect">
            <a:avLst/>
          </a:prstGeom>
          <a:noFill/>
          <a:ln w="9525">
            <a:noFill/>
            <a:miter lim="800000"/>
            <a:headEnd/>
            <a:tailEnd/>
          </a:ln>
          <a:effectLst/>
        </p:spPr>
      </p:pic>
    </p:spTree>
  </p:cSld>
  <p:clrMapOvr>
    <a:masterClrMapping/>
  </p:clrMapOvr>
  <p:transition>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71481"/>
            <a:ext cx="7772400" cy="928693"/>
          </a:xfrm>
        </p:spPr>
        <p:txBody>
          <a:bodyPr>
            <a:normAutofit fontScale="90000"/>
          </a:bodyPr>
          <a:lstStyle/>
          <a:p>
            <a:pPr algn="l"/>
            <a:r>
              <a:rPr lang="en-AU" sz="2700" b="1" dirty="0" smtClean="0">
                <a:solidFill>
                  <a:srgbClr val="FFFF00"/>
                </a:solidFill>
                <a:latin typeface="Arial Rounded MT Bold" pitchFamily="34" charset="0"/>
              </a:rPr>
              <a:t>so that the way of the kings from the east might be  prepared.</a:t>
            </a:r>
            <a:r>
              <a:rPr lang="en-AU" sz="2200" b="1" dirty="0" smtClean="0">
                <a:solidFill>
                  <a:srgbClr val="FFFF00"/>
                </a:solidFill>
                <a:latin typeface="Arial Rounded MT Bold" pitchFamily="34" charset="0"/>
              </a:rPr>
              <a:t> </a:t>
            </a:r>
            <a:r>
              <a:rPr lang="en-US" dirty="0" smtClean="0"/>
              <a:t/>
            </a:r>
            <a:br>
              <a:rPr lang="en-US" dirty="0" smtClean="0"/>
            </a:br>
            <a:endParaRPr lang="en-US" dirty="0"/>
          </a:p>
        </p:txBody>
      </p:sp>
      <p:sp>
        <p:nvSpPr>
          <p:cNvPr id="3" name="Subtitle 2"/>
          <p:cNvSpPr>
            <a:spLocks noGrp="1"/>
          </p:cNvSpPr>
          <p:nvPr>
            <p:ph type="subTitle" idx="1"/>
          </p:nvPr>
        </p:nvSpPr>
        <p:spPr>
          <a:xfrm>
            <a:off x="714348" y="1643050"/>
            <a:ext cx="7786742" cy="4714908"/>
          </a:xfrm>
        </p:spPr>
        <p:txBody>
          <a:bodyPr>
            <a:normAutofit fontScale="62500" lnSpcReduction="20000"/>
          </a:bodyPr>
          <a:lstStyle/>
          <a:p>
            <a:pPr algn="l"/>
            <a:r>
              <a:rPr lang="en-US" b="1" dirty="0" smtClean="0">
                <a:solidFill>
                  <a:schemeClr val="bg1"/>
                </a:solidFill>
                <a:latin typeface="Arial Rounded MT Bold" pitchFamily="34" charset="0"/>
              </a:rPr>
              <a:t>The 5</a:t>
            </a:r>
            <a:r>
              <a:rPr lang="en-US" b="1" baseline="30000" dirty="0" smtClean="0">
                <a:solidFill>
                  <a:schemeClr val="bg1"/>
                </a:solidFill>
                <a:latin typeface="Arial Rounded MT Bold" pitchFamily="34" charset="0"/>
              </a:rPr>
              <a:t>th</a:t>
            </a:r>
            <a:r>
              <a:rPr lang="en-US" b="1" dirty="0" smtClean="0">
                <a:solidFill>
                  <a:schemeClr val="bg1"/>
                </a:solidFill>
                <a:latin typeface="Arial Rounded MT Bold" pitchFamily="34" charset="0"/>
              </a:rPr>
              <a:t> bowl and 6</a:t>
            </a:r>
            <a:r>
              <a:rPr lang="en-US" b="1" baseline="30000" dirty="0" smtClean="0">
                <a:solidFill>
                  <a:schemeClr val="bg1"/>
                </a:solidFill>
                <a:latin typeface="Arial Rounded MT Bold" pitchFamily="34" charset="0"/>
              </a:rPr>
              <a:t>th</a:t>
            </a:r>
            <a:r>
              <a:rPr lang="en-US" b="1" dirty="0" smtClean="0">
                <a:solidFill>
                  <a:schemeClr val="bg1"/>
                </a:solidFill>
                <a:latin typeface="Arial Rounded MT Bold" pitchFamily="34" charset="0"/>
              </a:rPr>
              <a:t> bowl are tied into the 6</a:t>
            </a:r>
            <a:r>
              <a:rPr lang="en-US" b="1" baseline="30000" dirty="0" smtClean="0">
                <a:solidFill>
                  <a:schemeClr val="bg1"/>
                </a:solidFill>
                <a:latin typeface="Arial Rounded MT Bold" pitchFamily="34" charset="0"/>
              </a:rPr>
              <a:t>th</a:t>
            </a:r>
            <a:r>
              <a:rPr lang="en-US" b="1" dirty="0" smtClean="0">
                <a:solidFill>
                  <a:schemeClr val="bg1"/>
                </a:solidFill>
                <a:latin typeface="Arial Rounded MT Bold" pitchFamily="34" charset="0"/>
              </a:rPr>
              <a:t> Trumpet of Rev 9:13-21 both are fulfilled along the river Euphrates. The </a:t>
            </a:r>
            <a:r>
              <a:rPr lang="en-US" b="1" dirty="0" smtClean="0">
                <a:solidFill>
                  <a:srgbClr val="FFFF00"/>
                </a:solidFill>
                <a:latin typeface="Arial Rounded MT Bold" pitchFamily="34" charset="0"/>
              </a:rPr>
              <a:t>1</a:t>
            </a:r>
            <a:r>
              <a:rPr lang="en-US" b="1" baseline="30000" dirty="0" smtClean="0">
                <a:solidFill>
                  <a:srgbClr val="FFFF00"/>
                </a:solidFill>
                <a:latin typeface="Arial Rounded MT Bold" pitchFamily="34" charset="0"/>
              </a:rPr>
              <a:t>st</a:t>
            </a:r>
            <a:r>
              <a:rPr lang="en-US" b="1" dirty="0" smtClean="0">
                <a:solidFill>
                  <a:srgbClr val="FFFF00"/>
                </a:solidFill>
                <a:latin typeface="Arial Rounded MT Bold" pitchFamily="34" charset="0"/>
              </a:rPr>
              <a:t> woe </a:t>
            </a:r>
            <a:r>
              <a:rPr lang="en-US" b="1" dirty="0" smtClean="0">
                <a:solidFill>
                  <a:schemeClr val="bg1"/>
                </a:solidFill>
                <a:latin typeface="Arial Rounded MT Bold" pitchFamily="34" charset="0"/>
              </a:rPr>
              <a:t>of the 5</a:t>
            </a:r>
            <a:r>
              <a:rPr lang="en-US" b="1" baseline="30000" dirty="0" smtClean="0">
                <a:solidFill>
                  <a:schemeClr val="bg1"/>
                </a:solidFill>
                <a:latin typeface="Arial Rounded MT Bold" pitchFamily="34" charset="0"/>
              </a:rPr>
              <a:t>th</a:t>
            </a:r>
            <a:r>
              <a:rPr lang="en-US" b="1" dirty="0" smtClean="0">
                <a:solidFill>
                  <a:schemeClr val="bg1"/>
                </a:solidFill>
                <a:latin typeface="Arial Rounded MT Bold" pitchFamily="34" charset="0"/>
              </a:rPr>
              <a:t> Trumpet of Rev 9:1-12 was completed by 2011 with Saddam Hussein’s reign ending in Iraq then the final withdrawal of US troops from the region under Obama. </a:t>
            </a:r>
          </a:p>
          <a:p>
            <a:pPr algn="l"/>
            <a:endParaRPr lang="en-US" b="1" dirty="0" smtClean="0">
              <a:solidFill>
                <a:schemeClr val="bg1"/>
              </a:solidFill>
              <a:latin typeface="Arial Rounded MT Bold" pitchFamily="34" charset="0"/>
            </a:endParaRPr>
          </a:p>
          <a:p>
            <a:pPr algn="l"/>
            <a:r>
              <a:rPr lang="en-US" b="1" dirty="0" smtClean="0">
                <a:solidFill>
                  <a:schemeClr val="bg1"/>
                </a:solidFill>
                <a:latin typeface="Arial Rounded MT Bold" pitchFamily="34" charset="0"/>
              </a:rPr>
              <a:t>This created a vacuum for the 6</a:t>
            </a:r>
            <a:r>
              <a:rPr lang="en-US" b="1" baseline="30000" dirty="0" smtClean="0">
                <a:solidFill>
                  <a:schemeClr val="bg1"/>
                </a:solidFill>
                <a:latin typeface="Arial Rounded MT Bold" pitchFamily="34" charset="0"/>
              </a:rPr>
              <a:t>th</a:t>
            </a:r>
            <a:r>
              <a:rPr lang="en-US" b="1" dirty="0" smtClean="0">
                <a:solidFill>
                  <a:schemeClr val="bg1"/>
                </a:solidFill>
                <a:latin typeface="Arial Rounded MT Bold" pitchFamily="34" charset="0"/>
              </a:rPr>
              <a:t> Trumpet </a:t>
            </a:r>
            <a:r>
              <a:rPr lang="en-US" b="1" dirty="0" smtClean="0">
                <a:solidFill>
                  <a:srgbClr val="FFFF00"/>
                </a:solidFill>
                <a:latin typeface="Arial Rounded MT Bold" pitchFamily="34" charset="0"/>
              </a:rPr>
              <a:t>2</a:t>
            </a:r>
            <a:r>
              <a:rPr lang="en-US" b="1" baseline="30000" dirty="0" smtClean="0">
                <a:solidFill>
                  <a:srgbClr val="FFFF00"/>
                </a:solidFill>
                <a:latin typeface="Arial Rounded MT Bold" pitchFamily="34" charset="0"/>
              </a:rPr>
              <a:t>nd</a:t>
            </a:r>
            <a:r>
              <a:rPr lang="en-US" b="1" dirty="0" smtClean="0">
                <a:solidFill>
                  <a:srgbClr val="FFFF00"/>
                </a:solidFill>
                <a:latin typeface="Arial Rounded MT Bold" pitchFamily="34" charset="0"/>
              </a:rPr>
              <a:t> woe </a:t>
            </a:r>
            <a:r>
              <a:rPr lang="en-US" b="1" dirty="0" smtClean="0">
                <a:solidFill>
                  <a:schemeClr val="bg1"/>
                </a:solidFill>
                <a:latin typeface="Arial Rounded MT Bold" pitchFamily="34" charset="0"/>
              </a:rPr>
              <a:t>loosing the four angels bound in the river Euphrates to kill a third of mankind in the region to manifest with Islamic terrorism (Hezbollah, Isis) and conflict that will end at Armageddon the final war against Israel, the 6</a:t>
            </a:r>
            <a:r>
              <a:rPr lang="en-US" b="1" baseline="30000" dirty="0" smtClean="0">
                <a:solidFill>
                  <a:schemeClr val="bg1"/>
                </a:solidFill>
                <a:latin typeface="Arial Rounded MT Bold" pitchFamily="34" charset="0"/>
              </a:rPr>
              <a:t>th</a:t>
            </a:r>
            <a:r>
              <a:rPr lang="en-US" b="1" dirty="0" smtClean="0">
                <a:solidFill>
                  <a:schemeClr val="bg1"/>
                </a:solidFill>
                <a:latin typeface="Arial Rounded MT Bold" pitchFamily="34" charset="0"/>
              </a:rPr>
              <a:t> Trumpet loosed the </a:t>
            </a:r>
            <a:r>
              <a:rPr lang="en-US" b="1" dirty="0" smtClean="0">
                <a:solidFill>
                  <a:srgbClr val="FFFF00"/>
                </a:solidFill>
                <a:latin typeface="Arial Rounded MT Bold" pitchFamily="34" charset="0"/>
              </a:rPr>
              <a:t>“warring against the saints” </a:t>
            </a:r>
            <a:r>
              <a:rPr lang="en-US" b="1" dirty="0" smtClean="0">
                <a:solidFill>
                  <a:schemeClr val="bg1"/>
                </a:solidFill>
                <a:latin typeface="Arial Rounded MT Bold" pitchFamily="34" charset="0"/>
              </a:rPr>
              <a:t>from mid 2013 to Jan 2017. The Kings of the east being prepared is the Ezekiel 38 and 39 war of Gog of </a:t>
            </a:r>
            <a:r>
              <a:rPr lang="en-US" b="1" dirty="0" err="1" smtClean="0">
                <a:solidFill>
                  <a:schemeClr val="bg1"/>
                </a:solidFill>
                <a:latin typeface="Arial Rounded MT Bold" pitchFamily="34" charset="0"/>
              </a:rPr>
              <a:t>Magog</a:t>
            </a:r>
            <a:r>
              <a:rPr lang="en-US" b="1" dirty="0" smtClean="0">
                <a:solidFill>
                  <a:schemeClr val="bg1"/>
                </a:solidFill>
                <a:latin typeface="Arial Rounded MT Bold" pitchFamily="34" charset="0"/>
              </a:rPr>
              <a:t> against Israel to come, the Rev 11 trampling of Jerusalem for 42 months by  the gentiles non Jews. The prophecy of Zachariah where half of Jerusalem is  overrun for a season in the end times. This is during the time of the  Rev 11 two witnesses testimony also for 42 months. </a:t>
            </a:r>
            <a:endParaRPr lang="en-US" b="1" dirty="0">
              <a:solidFill>
                <a:schemeClr val="bg1"/>
              </a:solidFill>
              <a:latin typeface="Arial Rounded MT Bold" pitchFamily="34" charset="0"/>
            </a:endParaRPr>
          </a:p>
        </p:txBody>
      </p:sp>
    </p:spTree>
  </p:cSld>
  <p:clrMapOvr>
    <a:masterClrMapping/>
  </p:clrMapOvr>
  <p:transition>
    <p:cover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5720" y="500043"/>
            <a:ext cx="8572560" cy="1071569"/>
          </a:xfrm>
        </p:spPr>
        <p:txBody>
          <a:bodyPr>
            <a:normAutofit/>
          </a:bodyPr>
          <a:lstStyle/>
          <a:p>
            <a:r>
              <a:rPr lang="en-US" sz="3200" b="1" dirty="0" smtClean="0">
                <a:solidFill>
                  <a:schemeClr val="bg1"/>
                </a:solidFill>
              </a:rPr>
              <a:t>Rev 16:12-16 the 6</a:t>
            </a:r>
            <a:r>
              <a:rPr lang="en-US" sz="3200" b="1" baseline="30000" dirty="0" smtClean="0">
                <a:solidFill>
                  <a:schemeClr val="bg1"/>
                </a:solidFill>
              </a:rPr>
              <a:t>th</a:t>
            </a:r>
            <a:r>
              <a:rPr lang="en-US" sz="3200" b="1" dirty="0" smtClean="0">
                <a:solidFill>
                  <a:schemeClr val="bg1"/>
                </a:solidFill>
              </a:rPr>
              <a:t> Bowl “Euphrates dries up”</a:t>
            </a:r>
            <a:endParaRPr lang="en-US" sz="3200" b="1" dirty="0">
              <a:solidFill>
                <a:schemeClr val="bg1"/>
              </a:solidFill>
              <a:latin typeface="Arial Rounded MT Bold" pitchFamily="34" charset="0"/>
            </a:endParaRPr>
          </a:p>
        </p:txBody>
      </p:sp>
      <p:sp>
        <p:nvSpPr>
          <p:cNvPr id="3" name="Subtitle 2"/>
          <p:cNvSpPr>
            <a:spLocks noGrp="1"/>
          </p:cNvSpPr>
          <p:nvPr>
            <p:ph type="subTitle" idx="1"/>
          </p:nvPr>
        </p:nvSpPr>
        <p:spPr>
          <a:xfrm>
            <a:off x="642910" y="1643050"/>
            <a:ext cx="7929618" cy="4929222"/>
          </a:xfrm>
        </p:spPr>
        <p:txBody>
          <a:bodyPr>
            <a:normAutofit fontScale="70000" lnSpcReduction="20000"/>
          </a:bodyPr>
          <a:lstStyle/>
          <a:p>
            <a:pPr algn="l"/>
            <a:r>
              <a:rPr lang="en-AU" b="1" dirty="0" smtClean="0">
                <a:solidFill>
                  <a:srgbClr val="FFFF00"/>
                </a:solidFill>
                <a:latin typeface="Arial Rounded MT Bold" pitchFamily="34" charset="0"/>
              </a:rPr>
              <a:t>Then the sixth angel poured out his bowl on the great river Euphrates, and its water was dried up, so that the way of the kings from the east might be prepared.  And I saw three unclean spirits like frogs coming out of the mouth of the dragon, out of the mouth of the beast, and out of the mouth of the false prophet. </a:t>
            </a:r>
          </a:p>
          <a:p>
            <a:pPr algn="l"/>
            <a:endParaRPr lang="en-AU" b="1" dirty="0" smtClean="0">
              <a:solidFill>
                <a:srgbClr val="FFFF00"/>
              </a:solidFill>
              <a:latin typeface="Arial Rounded MT Bold" pitchFamily="34" charset="0"/>
            </a:endParaRPr>
          </a:p>
          <a:p>
            <a:pPr algn="l"/>
            <a:r>
              <a:rPr lang="en-AU" b="1" dirty="0" smtClean="0">
                <a:solidFill>
                  <a:srgbClr val="FFFF00"/>
                </a:solidFill>
                <a:latin typeface="Arial Rounded MT Bold" pitchFamily="34" charset="0"/>
              </a:rPr>
              <a:t>For they are spirits of demons, performing signs, which go out to the kings of the earth and of the whole world, to gather them to the battle of that great day of God Almighty.  "Behold, I am coming as a thief. Blessed is he who watches, and keeps his garments, lest he walk naked and they see his shame.“ And they gathered them together to the place called in Hebrew, Armageddon. </a:t>
            </a:r>
            <a:endParaRPr lang="en-US" b="1" dirty="0">
              <a:solidFill>
                <a:srgbClr val="FFFF00"/>
              </a:solidFill>
              <a:latin typeface="Arial Rounded MT Bold" pitchFamily="34" charset="0"/>
            </a:endParaRPr>
          </a:p>
        </p:txBody>
      </p:sp>
    </p:spTree>
  </p:cSld>
  <p:clrMapOvr>
    <a:masterClrMapping/>
  </p:clrMapOvr>
  <p:transition>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876"/>
            <a:ext cx="8229600" cy="2786082"/>
          </a:xfrm>
        </p:spPr>
        <p:txBody>
          <a:bodyPr>
            <a:normAutofit fontScale="90000"/>
          </a:bodyPr>
          <a:lstStyle/>
          <a:p>
            <a:pPr algn="l"/>
            <a:r>
              <a:rPr lang="en-US" sz="1900" b="1" u="sng" dirty="0" smtClean="0">
                <a:solidFill>
                  <a:schemeClr val="bg1"/>
                </a:solidFill>
                <a:latin typeface="Arial Rounded MT Bold" pitchFamily="34" charset="0"/>
                <a:hlinkClick r:id="rId3"/>
              </a:rPr>
              <a:t/>
            </a:r>
            <a:br>
              <a:rPr lang="en-US" sz="1900" b="1" u="sng" dirty="0" smtClean="0">
                <a:solidFill>
                  <a:schemeClr val="bg1"/>
                </a:solidFill>
                <a:latin typeface="Arial Rounded MT Bold" pitchFamily="34" charset="0"/>
                <a:hlinkClick r:id="rId3"/>
              </a:rPr>
            </a:br>
            <a:r>
              <a:rPr lang="en-US" sz="1900" b="1" u="sng" dirty="0" smtClean="0">
                <a:solidFill>
                  <a:schemeClr val="bg1"/>
                </a:solidFill>
                <a:latin typeface="Arial Rounded MT Bold" pitchFamily="34" charset="0"/>
                <a:hlinkClick r:id="rId3"/>
              </a:rPr>
              <a:t/>
            </a:r>
            <a:br>
              <a:rPr lang="en-US" sz="1900" b="1" u="sng" dirty="0" smtClean="0">
                <a:solidFill>
                  <a:schemeClr val="bg1"/>
                </a:solidFill>
                <a:latin typeface="Arial Rounded MT Bold" pitchFamily="34" charset="0"/>
                <a:hlinkClick r:id="rId3"/>
              </a:rPr>
            </a:br>
            <a:r>
              <a:rPr lang="en-US" sz="1900" b="1" u="sng" dirty="0" smtClean="0">
                <a:solidFill>
                  <a:schemeClr val="bg1"/>
                </a:solidFill>
                <a:latin typeface="Arial Rounded MT Bold" pitchFamily="34" charset="0"/>
                <a:hlinkClick r:id="rId3"/>
              </a:rPr>
              <a:t/>
            </a:r>
            <a:br>
              <a:rPr lang="en-US" sz="1900" b="1" u="sng" dirty="0" smtClean="0">
                <a:solidFill>
                  <a:schemeClr val="bg1"/>
                </a:solidFill>
                <a:latin typeface="Arial Rounded MT Bold" pitchFamily="34" charset="0"/>
                <a:hlinkClick r:id="rId3"/>
              </a:rPr>
            </a:br>
            <a:r>
              <a:rPr lang="en-US" sz="1900" b="1" u="sng" dirty="0" smtClean="0">
                <a:solidFill>
                  <a:schemeClr val="bg1"/>
                </a:solidFill>
                <a:latin typeface="Arial Rounded MT Bold" pitchFamily="34" charset="0"/>
                <a:hlinkClick r:id="rId3"/>
              </a:rPr>
              <a:t/>
            </a:r>
            <a:br>
              <a:rPr lang="en-US" sz="1900" b="1" u="sng" dirty="0" smtClean="0">
                <a:solidFill>
                  <a:schemeClr val="bg1"/>
                </a:solidFill>
                <a:latin typeface="Arial Rounded MT Bold" pitchFamily="34" charset="0"/>
                <a:hlinkClick r:id="rId3"/>
              </a:rPr>
            </a:br>
            <a:r>
              <a:rPr lang="en-US" sz="1900" b="1" u="sng" dirty="0" smtClean="0">
                <a:solidFill>
                  <a:schemeClr val="bg1"/>
                </a:solidFill>
                <a:latin typeface="Arial Rounded MT Bold" pitchFamily="34" charset="0"/>
                <a:hlinkClick r:id="rId3"/>
              </a:rPr>
              <a:t/>
            </a:r>
            <a:br>
              <a:rPr lang="en-US" sz="1900" b="1" u="sng" dirty="0" smtClean="0">
                <a:solidFill>
                  <a:schemeClr val="bg1"/>
                </a:solidFill>
                <a:latin typeface="Arial Rounded MT Bold" pitchFamily="34" charset="0"/>
                <a:hlinkClick r:id="rId3"/>
              </a:rPr>
            </a:br>
            <a:r>
              <a:rPr lang="en-US" sz="1900" b="1" u="sng" dirty="0" smtClean="0">
                <a:solidFill>
                  <a:schemeClr val="bg1"/>
                </a:solidFill>
                <a:latin typeface="Arial Rounded MT Bold" pitchFamily="34" charset="0"/>
                <a:hlinkClick r:id="rId3"/>
              </a:rPr>
              <a:t/>
            </a:r>
            <a:br>
              <a:rPr lang="en-US" sz="1900" b="1" u="sng" dirty="0" smtClean="0">
                <a:solidFill>
                  <a:schemeClr val="bg1"/>
                </a:solidFill>
                <a:latin typeface="Arial Rounded MT Bold" pitchFamily="34" charset="0"/>
                <a:hlinkClick r:id="rId3"/>
              </a:rPr>
            </a:br>
            <a:r>
              <a:rPr lang="en-US" sz="1900" b="1" u="sng" dirty="0" smtClean="0">
                <a:solidFill>
                  <a:schemeClr val="bg1"/>
                </a:solidFill>
                <a:latin typeface="Arial Rounded MT Bold" pitchFamily="34" charset="0"/>
                <a:hlinkClick r:id="rId3"/>
              </a:rPr>
              <a:t/>
            </a:r>
            <a:br>
              <a:rPr lang="en-US" sz="1900" b="1" u="sng" dirty="0" smtClean="0">
                <a:solidFill>
                  <a:schemeClr val="bg1"/>
                </a:solidFill>
                <a:latin typeface="Arial Rounded MT Bold" pitchFamily="34" charset="0"/>
                <a:hlinkClick r:id="rId3"/>
              </a:rPr>
            </a:br>
            <a:r>
              <a:rPr lang="en-US" sz="1900" b="1" u="sng" dirty="0" smtClean="0">
                <a:solidFill>
                  <a:schemeClr val="bg1"/>
                </a:solidFill>
                <a:latin typeface="Arial Rounded MT Bold" pitchFamily="34" charset="0"/>
                <a:hlinkClick r:id="rId3"/>
              </a:rPr>
              <a:t/>
            </a:r>
            <a:br>
              <a:rPr lang="en-US" sz="1900" b="1" u="sng" dirty="0" smtClean="0">
                <a:solidFill>
                  <a:schemeClr val="bg1"/>
                </a:solidFill>
                <a:latin typeface="Arial Rounded MT Bold" pitchFamily="34" charset="0"/>
                <a:hlinkClick r:id="rId3"/>
              </a:rPr>
            </a:br>
            <a:r>
              <a:rPr lang="en-US" sz="1900" b="1" u="sng" dirty="0" smtClean="0">
                <a:solidFill>
                  <a:schemeClr val="bg1"/>
                </a:solidFill>
                <a:latin typeface="Arial Rounded MT Bold" pitchFamily="34" charset="0"/>
                <a:hlinkClick r:id="rId3"/>
              </a:rPr>
              <a:t/>
            </a:r>
            <a:br>
              <a:rPr lang="en-US" sz="1900" b="1" u="sng" dirty="0" smtClean="0">
                <a:solidFill>
                  <a:schemeClr val="bg1"/>
                </a:solidFill>
                <a:latin typeface="Arial Rounded MT Bold" pitchFamily="34" charset="0"/>
                <a:hlinkClick r:id="rId3"/>
              </a:rPr>
            </a:br>
            <a:r>
              <a:rPr lang="en-US" sz="1900" b="1" u="sng" dirty="0" smtClean="0">
                <a:solidFill>
                  <a:schemeClr val="bg1"/>
                </a:solidFill>
                <a:latin typeface="Arial Rounded MT Bold" pitchFamily="34" charset="0"/>
                <a:hlinkClick r:id="rId3"/>
              </a:rPr>
              <a:t/>
            </a:r>
            <a:br>
              <a:rPr lang="en-US" sz="1900" b="1" u="sng" dirty="0" smtClean="0">
                <a:solidFill>
                  <a:schemeClr val="bg1"/>
                </a:solidFill>
                <a:latin typeface="Arial Rounded MT Bold" pitchFamily="34" charset="0"/>
                <a:hlinkClick r:id="rId3"/>
              </a:rPr>
            </a:br>
            <a:r>
              <a:rPr lang="en-US" sz="1900" b="1" u="sng" dirty="0" smtClean="0">
                <a:solidFill>
                  <a:schemeClr val="bg1"/>
                </a:solidFill>
                <a:latin typeface="Arial Rounded MT Bold" pitchFamily="34" charset="0"/>
                <a:hlinkClick r:id="rId3"/>
              </a:rPr>
              <a:t/>
            </a:r>
            <a:br>
              <a:rPr lang="en-US" sz="1900" b="1" u="sng" dirty="0" smtClean="0">
                <a:solidFill>
                  <a:schemeClr val="bg1"/>
                </a:solidFill>
                <a:latin typeface="Arial Rounded MT Bold" pitchFamily="34" charset="0"/>
                <a:hlinkClick r:id="rId3"/>
              </a:rPr>
            </a:br>
            <a:r>
              <a:rPr lang="en-US" sz="2200" b="1" u="sng" dirty="0" smtClean="0">
                <a:solidFill>
                  <a:srgbClr val="FFFF00"/>
                </a:solidFill>
                <a:latin typeface="Arial Rounded MT Bold" pitchFamily="34" charset="0"/>
                <a:hlinkClick r:id="rId3"/>
              </a:rPr>
              <a:t>13</a:t>
            </a:r>
            <a:r>
              <a:rPr lang="en-US" sz="2200" b="1" dirty="0" smtClean="0">
                <a:solidFill>
                  <a:srgbClr val="FFFF00"/>
                </a:solidFill>
                <a:latin typeface="Arial Rounded MT Bold" pitchFamily="34" charset="0"/>
              </a:rPr>
              <a:t>And I saw three unclean spirits like frogs</a:t>
            </a:r>
            <a:r>
              <a:rPr lang="en-US" sz="2200" dirty="0" smtClean="0">
                <a:solidFill>
                  <a:srgbClr val="FFFF00"/>
                </a:solidFill>
                <a:latin typeface="Arial Rounded MT Bold" pitchFamily="34" charset="0"/>
              </a:rPr>
              <a:t> </a:t>
            </a:r>
            <a:r>
              <a:rPr lang="en-US" sz="2200" dirty="0" smtClean="0">
                <a:solidFill>
                  <a:schemeClr val="bg1"/>
                </a:solidFill>
                <a:latin typeface="Arial Rounded MT Bold" pitchFamily="34" charset="0"/>
              </a:rPr>
              <a:t>Deceiving demons </a:t>
            </a:r>
            <a:r>
              <a:rPr lang="en-US" sz="2200" b="1" dirty="0" smtClean="0">
                <a:solidFill>
                  <a:srgbClr val="FFFF00"/>
                </a:solidFill>
                <a:latin typeface="Arial Rounded MT Bold" pitchFamily="34" charset="0"/>
              </a:rPr>
              <a:t>come out of the mouth of the dragon </a:t>
            </a:r>
            <a:r>
              <a:rPr lang="en-US" sz="2200" dirty="0" smtClean="0">
                <a:solidFill>
                  <a:schemeClr val="bg1"/>
                </a:solidFill>
                <a:latin typeface="Arial Rounded MT Bold" pitchFamily="34" charset="0"/>
              </a:rPr>
              <a:t>The World Bank Federal Reserve NWO cartel elite financial masters, </a:t>
            </a:r>
            <a:r>
              <a:rPr lang="en-US" sz="2200" b="1" dirty="0" smtClean="0">
                <a:solidFill>
                  <a:srgbClr val="FFFF00"/>
                </a:solidFill>
                <a:latin typeface="Arial Rounded MT Bold" pitchFamily="34" charset="0"/>
              </a:rPr>
              <a:t>and out of the mouth of the beast</a:t>
            </a:r>
            <a:r>
              <a:rPr lang="en-US" sz="2200" dirty="0" smtClean="0">
                <a:solidFill>
                  <a:srgbClr val="FFFF00"/>
                </a:solidFill>
                <a:latin typeface="Arial Rounded MT Bold" pitchFamily="34" charset="0"/>
              </a:rPr>
              <a:t> </a:t>
            </a:r>
            <a:r>
              <a:rPr lang="en-US" sz="2200" dirty="0" smtClean="0">
                <a:solidFill>
                  <a:schemeClr val="bg1"/>
                </a:solidFill>
                <a:latin typeface="Arial Rounded MT Bold" pitchFamily="34" charset="0"/>
              </a:rPr>
              <a:t>President Obama  of USA a Muslim, </a:t>
            </a:r>
            <a:r>
              <a:rPr lang="en-US" sz="2200" b="1" dirty="0" smtClean="0">
                <a:solidFill>
                  <a:srgbClr val="FFFF00"/>
                </a:solidFill>
                <a:latin typeface="Arial Rounded MT Bold" pitchFamily="34" charset="0"/>
              </a:rPr>
              <a:t>and out of the mouth of the false prophet</a:t>
            </a:r>
            <a:r>
              <a:rPr lang="en-US" sz="2200" dirty="0" smtClean="0">
                <a:solidFill>
                  <a:srgbClr val="FFFF00"/>
                </a:solidFill>
                <a:latin typeface="Arial Rounded MT Bold" pitchFamily="34" charset="0"/>
              </a:rPr>
              <a:t>  </a:t>
            </a:r>
            <a:r>
              <a:rPr lang="en-US" sz="2200" dirty="0" smtClean="0">
                <a:solidFill>
                  <a:schemeClr val="bg1"/>
                </a:solidFill>
                <a:latin typeface="Arial Rounded MT Bold" pitchFamily="34" charset="0"/>
              </a:rPr>
              <a:t>President Erdogan of Turkey a Muslim the modern Islamic Caliph “king if Islam” </a:t>
            </a:r>
            <a:r>
              <a:rPr lang="en-US" sz="1900" dirty="0" smtClean="0">
                <a:latin typeface="Arial Rounded MT Bold" pitchFamily="34" charset="0"/>
              </a:rPr>
              <a:t/>
            </a:r>
            <a:br>
              <a:rPr lang="en-US" sz="1900" dirty="0" smtClean="0">
                <a:latin typeface="Arial Rounded MT Bold" pitchFamily="34" charset="0"/>
              </a:rPr>
            </a:br>
            <a:r>
              <a:rPr lang="en-US" sz="1900" i="1" dirty="0" smtClean="0">
                <a:latin typeface="Arial Rounded MT Bold" pitchFamily="34" charset="0"/>
              </a:rPr>
              <a:t/>
            </a:r>
            <a:br>
              <a:rPr lang="en-US" sz="1900" i="1" dirty="0" smtClean="0">
                <a:latin typeface="Arial Rounded MT Bold" pitchFamily="34" charset="0"/>
              </a:rPr>
            </a:br>
            <a:r>
              <a:rPr lang="en-US" sz="1900" b="1" dirty="0" smtClean="0">
                <a:latin typeface="Arial Rounded MT Bold" pitchFamily="34" charset="0"/>
              </a:rPr>
              <a:t/>
            </a:r>
            <a:br>
              <a:rPr lang="en-US" sz="1900" b="1" dirty="0" smtClean="0">
                <a:latin typeface="Arial Rounded MT Bold" pitchFamily="34" charset="0"/>
              </a:rPr>
            </a:br>
            <a:r>
              <a:rPr lang="en-US" sz="1900" b="1" dirty="0" smtClean="0">
                <a:latin typeface="Arial Rounded MT Bold" pitchFamily="34" charset="0"/>
              </a:rPr>
              <a:t/>
            </a:r>
            <a:br>
              <a:rPr lang="en-US" sz="1900" b="1" dirty="0" smtClean="0">
                <a:latin typeface="Arial Rounded MT Bold" pitchFamily="34" charset="0"/>
              </a:rPr>
            </a:br>
            <a:r>
              <a:rPr lang="en-US" dirty="0" smtClean="0"/>
              <a:t/>
            </a:r>
            <a:br>
              <a:rPr lang="en-US" dirty="0" smtClean="0"/>
            </a:br>
            <a:endParaRPr lang="en-US" dirty="0"/>
          </a:p>
        </p:txBody>
      </p:sp>
    </p:spTree>
  </p:cSld>
  <p:clrMapOvr>
    <a:masterClrMapping/>
  </p:clrMapOvr>
  <p:transition>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7158" y="357166"/>
            <a:ext cx="8229600" cy="3214710"/>
          </a:xfrm>
        </p:spPr>
        <p:txBody>
          <a:bodyPr>
            <a:normAutofit fontScale="90000"/>
          </a:bodyPr>
          <a:lstStyle/>
          <a:p>
            <a:pPr algn="l"/>
            <a:r>
              <a:rPr lang="en-US" sz="2000" b="1" u="sng" dirty="0" smtClean="0">
                <a:solidFill>
                  <a:srgbClr val="FFFF00"/>
                </a:solidFill>
                <a:latin typeface="Arial Rounded MT Bold" pitchFamily="34" charset="0"/>
                <a:hlinkClick r:id="rId4"/>
              </a:rPr>
              <a:t>14</a:t>
            </a:r>
            <a:r>
              <a:rPr lang="en-US" sz="2000" b="1" u="sng" dirty="0" smtClean="0">
                <a:solidFill>
                  <a:srgbClr val="FFFF00"/>
                </a:solidFill>
                <a:latin typeface="Arial Rounded MT Bold" pitchFamily="34" charset="0"/>
              </a:rPr>
              <a:t> </a:t>
            </a:r>
            <a:r>
              <a:rPr lang="en-US" sz="2000" b="1" dirty="0" smtClean="0">
                <a:solidFill>
                  <a:srgbClr val="FFFF00"/>
                </a:solidFill>
                <a:latin typeface="Arial Rounded MT Bold" pitchFamily="34" charset="0"/>
              </a:rPr>
              <a:t>For they are the spirits of devils</a:t>
            </a:r>
            <a:r>
              <a:rPr lang="en-US" sz="2000" b="1" i="1" dirty="0" smtClean="0">
                <a:solidFill>
                  <a:srgbClr val="FFFF00"/>
                </a:solidFill>
                <a:latin typeface="Arial Rounded MT Bold" pitchFamily="34" charset="0"/>
              </a:rPr>
              <a:t>, </a:t>
            </a:r>
            <a:r>
              <a:rPr lang="en-US" sz="2000" b="1" dirty="0" smtClean="0">
                <a:solidFill>
                  <a:schemeClr val="bg1"/>
                </a:solidFill>
                <a:latin typeface="Arial Rounded MT Bold" pitchFamily="34" charset="0"/>
              </a:rPr>
              <a:t>in 2009 unclean lying demonic frog spirits came releasing greater deception, lies and corruption through the US administration  with Obama the beast . Because of Bush then Obama’s foreign policies creating conflict in Afghanistan, Syria, Iraq , Libya, Egypt and  parts of Africa we saw  the destabilization of millions of people . </a:t>
            </a:r>
            <a:r>
              <a:rPr lang="en-US" sz="2000" b="1" dirty="0" err="1" smtClean="0">
                <a:solidFill>
                  <a:schemeClr val="bg1"/>
                </a:solidFill>
                <a:latin typeface="Arial Rounded MT Bold" pitchFamily="34" charset="0"/>
              </a:rPr>
              <a:t>Erdagon</a:t>
            </a:r>
            <a:r>
              <a:rPr lang="en-US" sz="2000" b="1" dirty="0" smtClean="0">
                <a:solidFill>
                  <a:schemeClr val="bg1"/>
                </a:solidFill>
                <a:latin typeface="Arial Rounded MT Bold" pitchFamily="34" charset="0"/>
              </a:rPr>
              <a:t> was raised up in the Middle East reversing Turkey back to Islamic </a:t>
            </a:r>
            <a:r>
              <a:rPr lang="en-US" sz="2000" b="1" dirty="0" err="1" smtClean="0">
                <a:solidFill>
                  <a:schemeClr val="bg1"/>
                </a:solidFill>
                <a:latin typeface="Arial Rounded MT Bold" pitchFamily="34" charset="0"/>
              </a:rPr>
              <a:t>Sharia</a:t>
            </a:r>
            <a:r>
              <a:rPr lang="en-US" sz="2000" b="1" dirty="0" smtClean="0">
                <a:solidFill>
                  <a:schemeClr val="bg1"/>
                </a:solidFill>
                <a:latin typeface="Arial Rounded MT Bold" pitchFamily="34" charset="0"/>
              </a:rPr>
              <a:t> with great influence over 57 Islamic nations and the UN. The  Dragon elite New World Order agenda  using the UN began forced mass immigration of mainly Islamic people into world nations bringing national crisis, economic inflation, increased community violence , rape chaos and disorder.  </a:t>
            </a:r>
            <a:r>
              <a:rPr lang="en-US" sz="1800" dirty="0" smtClean="0">
                <a:solidFill>
                  <a:schemeClr val="bg1"/>
                </a:solidFill>
                <a:latin typeface="Arial Rounded MT Bold" pitchFamily="34" charset="0"/>
              </a:rPr>
              <a:t>(Video)</a:t>
            </a:r>
            <a:endParaRPr lang="en-US" sz="1800" dirty="0">
              <a:solidFill>
                <a:schemeClr val="bg1"/>
              </a:solidFill>
            </a:endParaRPr>
          </a:p>
        </p:txBody>
      </p:sp>
      <p:pic>
        <p:nvPicPr>
          <p:cNvPr id="3" name="How to solve the refugee crisis  The Economist.avi">
            <a:hlinkClick r:id="" action="ppaction://media"/>
          </p:cNvPr>
          <p:cNvPicPr>
            <a:picLocks noRot="1" noChangeAspect="1"/>
          </p:cNvPicPr>
          <p:nvPr>
            <a:videoFile r:link="rId1"/>
          </p:nvPr>
        </p:nvPicPr>
        <p:blipFill>
          <a:blip r:embed="rId5" cstate="print"/>
          <a:stretch>
            <a:fillRect/>
          </a:stretch>
        </p:blipFill>
        <p:spPr>
          <a:xfrm>
            <a:off x="-3500494" y="0"/>
            <a:ext cx="3174980" cy="1785926"/>
          </a:xfrm>
          <a:prstGeom prst="rect">
            <a:avLst/>
          </a:prstGeom>
        </p:spPr>
      </p:pic>
    </p:spTree>
  </p:cSld>
  <p:clrMapOvr>
    <a:masterClrMapping/>
  </p:clrMapOvr>
  <p:transition>
    <p:comb dir="vert"/>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See the source imag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See the source image"/>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transition>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1" y="0"/>
            <a:ext cx="9144000" cy="7553325"/>
          </a:xfrm>
          <a:prstGeom prst="rect">
            <a:avLst/>
          </a:prstGeom>
          <a:noFill/>
          <a:ln w="9525">
            <a:noFill/>
            <a:miter lim="800000"/>
            <a:headEnd/>
            <a:tailEnd/>
          </a:ln>
          <a:effectLst/>
        </p:spPr>
      </p:pic>
    </p:spTree>
  </p:cSld>
  <p:clrMapOvr>
    <a:masterClrMapping/>
  </p:clrMapOvr>
  <p:transition>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1000" r="-21000"/>
          </a:stretch>
        </a:blipFill>
        <a:effectLst/>
      </p:bgPr>
    </p:bg>
    <p:spTree>
      <p:nvGrpSpPr>
        <p:cNvPr id="1" name=""/>
        <p:cNvGrpSpPr/>
        <p:nvPr/>
      </p:nvGrpSpPr>
      <p:grpSpPr>
        <a:xfrm>
          <a:off x="0" y="0"/>
          <a:ext cx="0" cy="0"/>
          <a:chOff x="0" y="0"/>
          <a:chExt cx="0" cy="0"/>
        </a:xfrm>
      </p:grpSpPr>
      <p:pic>
        <p:nvPicPr>
          <p:cNvPr id="41986" name="Picture 2" descr="C:\Users\brian.LAPTOP-AKV74GUI\Desktop\1c305cd313be441283b1e493acf9fd86.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Tree>
  </p:cSld>
  <p:clrMapOvr>
    <a:masterClrMapping/>
  </p:clrMapOvr>
  <p:transition>
    <p:wheel spokes="8"/>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011486"/>
          </a:xfrm>
        </p:spPr>
        <p:txBody>
          <a:bodyPr>
            <a:normAutofit fontScale="90000"/>
          </a:bodyPr>
          <a:lstStyle/>
          <a:p>
            <a:pPr algn="l"/>
            <a:r>
              <a:rPr lang="en-US" sz="2000" b="1" dirty="0" smtClean="0">
                <a:solidFill>
                  <a:srgbClr val="FFFF00"/>
                </a:solidFill>
                <a:latin typeface="Arial Rounded MT Bold" pitchFamily="34" charset="0"/>
              </a:rPr>
              <a:t>For they are spirits </a:t>
            </a:r>
            <a:r>
              <a:rPr lang="en-US" sz="2000" i="1" dirty="0" smtClean="0">
                <a:solidFill>
                  <a:schemeClr val="bg1"/>
                </a:solidFill>
                <a:latin typeface="Arial Rounded MT Bold" pitchFamily="34" charset="0"/>
              </a:rPr>
              <a:t>(Unclean frogs) </a:t>
            </a:r>
            <a:r>
              <a:rPr lang="en-US" sz="2000" b="1" dirty="0" smtClean="0">
                <a:solidFill>
                  <a:srgbClr val="FFFF00"/>
                </a:solidFill>
                <a:latin typeface="Arial Rounded MT Bold" pitchFamily="34" charset="0"/>
              </a:rPr>
              <a:t>like devils working miracles, which go forth unto the kings </a:t>
            </a:r>
            <a:r>
              <a:rPr lang="en-US" sz="2000" dirty="0" smtClean="0">
                <a:solidFill>
                  <a:schemeClr val="bg1"/>
                </a:solidFill>
                <a:latin typeface="Arial Rounded MT Bold" pitchFamily="34" charset="0"/>
              </a:rPr>
              <a:t>deceiving leaders with evil agendas to bring chaos and weaken the nations </a:t>
            </a:r>
            <a:r>
              <a:rPr lang="en-US" sz="2000" b="1" dirty="0" smtClean="0">
                <a:solidFill>
                  <a:srgbClr val="FFFF00"/>
                </a:solidFill>
                <a:latin typeface="Arial Rounded MT Bold" pitchFamily="34" charset="0"/>
              </a:rPr>
              <a:t>of the earth and of the whole world, to gather them to the battle</a:t>
            </a:r>
            <a:r>
              <a:rPr lang="en-US" sz="2000" dirty="0" smtClean="0">
                <a:latin typeface="Arial Rounded MT Bold" pitchFamily="34" charset="0"/>
              </a:rPr>
              <a:t> </a:t>
            </a:r>
            <a:r>
              <a:rPr lang="en-US" sz="2000" dirty="0" smtClean="0">
                <a:solidFill>
                  <a:schemeClr val="bg1"/>
                </a:solidFill>
                <a:latin typeface="Arial Rounded MT Bold" pitchFamily="34" charset="0"/>
              </a:rPr>
              <a:t> to lead nations into conflicts to come against Israel with war. To bring WW 3 in the Middle East region one 3</a:t>
            </a:r>
            <a:r>
              <a:rPr lang="en-US" sz="2000" baseline="30000" dirty="0" smtClean="0">
                <a:solidFill>
                  <a:schemeClr val="bg1"/>
                </a:solidFill>
                <a:latin typeface="Arial Rounded MT Bold" pitchFamily="34" charset="0"/>
              </a:rPr>
              <a:t>rd</a:t>
            </a:r>
            <a:r>
              <a:rPr lang="en-US" sz="2000" dirty="0" smtClean="0">
                <a:solidFill>
                  <a:schemeClr val="bg1"/>
                </a:solidFill>
                <a:latin typeface="Arial Rounded MT Bold" pitchFamily="34" charset="0"/>
              </a:rPr>
              <a:t> of the UN nations are now Muslim, the antichrist spirit manifesting </a:t>
            </a:r>
            <a:r>
              <a:rPr lang="en-US" sz="2000" b="1" dirty="0" smtClean="0">
                <a:solidFill>
                  <a:srgbClr val="FFFF00"/>
                </a:solidFill>
                <a:latin typeface="Arial Rounded MT Bold" pitchFamily="34" charset="0"/>
              </a:rPr>
              <a:t>of that great day of God Almighty</a:t>
            </a:r>
            <a:r>
              <a:rPr lang="en-US" sz="2000" dirty="0" smtClean="0">
                <a:solidFill>
                  <a:srgbClr val="FFFF00"/>
                </a:solidFill>
                <a:latin typeface="Arial Rounded MT Bold" pitchFamily="34" charset="0"/>
              </a:rPr>
              <a:t>  </a:t>
            </a:r>
            <a:r>
              <a:rPr lang="en-US" sz="2000" dirty="0" err="1" smtClean="0">
                <a:solidFill>
                  <a:schemeClr val="bg1"/>
                </a:solidFill>
                <a:latin typeface="Arial Rounded MT Bold" pitchFamily="34" charset="0"/>
              </a:rPr>
              <a:t>Ez</a:t>
            </a:r>
            <a:r>
              <a:rPr lang="en-US" sz="2000" dirty="0" smtClean="0">
                <a:solidFill>
                  <a:schemeClr val="bg1"/>
                </a:solidFill>
                <a:latin typeface="Arial Rounded MT Bold" pitchFamily="34" charset="0"/>
              </a:rPr>
              <a:t> 38 and 39 war against Israel then at the end of the 42 month trampling of Jerusalem the great tribulation period  “Armageddon” </a:t>
            </a:r>
            <a:r>
              <a:rPr lang="en-US" sz="2000" b="1" u="sng" dirty="0" smtClean="0">
                <a:solidFill>
                  <a:srgbClr val="FFFF00"/>
                </a:solidFill>
                <a:latin typeface="Arial Rounded MT Bold" pitchFamily="34" charset="0"/>
                <a:hlinkClick r:id="rId3"/>
              </a:rPr>
              <a:t>15</a:t>
            </a:r>
            <a:r>
              <a:rPr lang="en-US" sz="2000" dirty="0" smtClean="0">
                <a:solidFill>
                  <a:srgbClr val="FFFF00"/>
                </a:solidFill>
                <a:latin typeface="Arial Rounded MT Bold" pitchFamily="34" charset="0"/>
              </a:rPr>
              <a:t> </a:t>
            </a:r>
            <a:r>
              <a:rPr lang="en-US" sz="2000" b="1" dirty="0" smtClean="0">
                <a:solidFill>
                  <a:srgbClr val="FFFF00"/>
                </a:solidFill>
                <a:latin typeface="Arial Rounded MT Bold" pitchFamily="34" charset="0"/>
              </a:rPr>
              <a:t>Behold, I come as a thief. Blessed is he that </a:t>
            </a:r>
            <a:r>
              <a:rPr lang="en-US" sz="2000" b="1" dirty="0" err="1" smtClean="0">
                <a:solidFill>
                  <a:srgbClr val="FFFF00"/>
                </a:solidFill>
                <a:latin typeface="Arial Rounded MT Bold" pitchFamily="34" charset="0"/>
              </a:rPr>
              <a:t>watcheth</a:t>
            </a:r>
            <a:r>
              <a:rPr lang="en-US" sz="2000" b="1" dirty="0" smtClean="0">
                <a:solidFill>
                  <a:srgbClr val="FFFF00"/>
                </a:solidFill>
                <a:latin typeface="Arial Rounded MT Bold" pitchFamily="34" charset="0"/>
              </a:rPr>
              <a:t>, and </a:t>
            </a:r>
            <a:r>
              <a:rPr lang="en-US" sz="2000" b="1" dirty="0" err="1" smtClean="0">
                <a:solidFill>
                  <a:srgbClr val="FFFF00"/>
                </a:solidFill>
                <a:latin typeface="Arial Rounded MT Bold" pitchFamily="34" charset="0"/>
              </a:rPr>
              <a:t>keepeth</a:t>
            </a:r>
            <a:r>
              <a:rPr lang="en-US" sz="2000" b="1" dirty="0" smtClean="0">
                <a:solidFill>
                  <a:srgbClr val="FFFF00"/>
                </a:solidFill>
                <a:latin typeface="Arial Rounded MT Bold" pitchFamily="34" charset="0"/>
              </a:rPr>
              <a:t> his garments, lest he walk naked, and they see his shame.</a:t>
            </a:r>
            <a:endParaRPr lang="en-US" sz="2000" dirty="0">
              <a:solidFill>
                <a:srgbClr val="FFFF00"/>
              </a:solidFill>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428604"/>
            <a:ext cx="7772400" cy="3643338"/>
          </a:xfrm>
        </p:spPr>
        <p:txBody>
          <a:bodyPr>
            <a:normAutofit lnSpcReduction="10000"/>
          </a:bodyPr>
          <a:lstStyle/>
          <a:p>
            <a:r>
              <a:rPr lang="en-AU" sz="2800" b="1" dirty="0" smtClean="0">
                <a:solidFill>
                  <a:srgbClr val="FFFF00"/>
                </a:solidFill>
                <a:latin typeface="Arial Rounded MT Bold" pitchFamily="34" charset="0"/>
              </a:rPr>
              <a:t>Rev 16:12-16 Historic breakdown of events</a:t>
            </a:r>
          </a:p>
          <a:p>
            <a:endParaRPr lang="en-AU" b="1" dirty="0" smtClean="0">
              <a:solidFill>
                <a:srgbClr val="FFFF00"/>
              </a:solidFill>
              <a:latin typeface="Arial Rounded MT Bold" pitchFamily="34" charset="0"/>
            </a:endParaRPr>
          </a:p>
          <a:p>
            <a:r>
              <a:rPr lang="en-AU" b="1" dirty="0" smtClean="0">
                <a:solidFill>
                  <a:srgbClr val="FFFF00"/>
                </a:solidFill>
                <a:latin typeface="Arial Rounded MT Bold" pitchFamily="34" charset="0"/>
              </a:rPr>
              <a:t>Then the sixth angel poured out his bowl on the great river Euphrates, and its water was dried up, so that the way of the kings from the east might be prepared. </a:t>
            </a:r>
          </a:p>
          <a:p>
            <a:endParaRPr lang="en-AU" b="1" dirty="0" smtClean="0">
              <a:solidFill>
                <a:srgbClr val="FFFF00"/>
              </a:solidFill>
              <a:latin typeface="Arial Rounded MT Bold" pitchFamily="34" charset="0"/>
            </a:endParaRPr>
          </a:p>
          <a:p>
            <a:r>
              <a:rPr lang="en-US" dirty="0" smtClean="0">
                <a:solidFill>
                  <a:schemeClr val="bg1"/>
                </a:solidFill>
                <a:latin typeface="Arial Rounded MT Bold" pitchFamily="34" charset="0"/>
              </a:rPr>
              <a:t>The Euphrates River began to dry up dramatically for the first time in thousands of years following worldwide reports in 2009. This was the same year Obama “The beast” of Rev 13:1-10 appeared on the scene as US president this was no mere coincidence but a sign of the times. </a:t>
            </a:r>
            <a:endParaRPr lang="en-US" dirty="0">
              <a:solidFill>
                <a:schemeClr val="bg1"/>
              </a:solidFill>
              <a:latin typeface="Arial Rounded MT Bold" pitchFamily="34" charset="0"/>
            </a:endParaRPr>
          </a:p>
        </p:txBody>
      </p:sp>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3286124"/>
            <a:ext cx="7772400" cy="3071833"/>
          </a:xfrm>
        </p:spPr>
        <p:txBody>
          <a:bodyPr>
            <a:noAutofit/>
          </a:bodyPr>
          <a:lstStyle/>
          <a:p>
            <a:r>
              <a:rPr lang="en-AU" sz="1600" b="1" dirty="0" smtClean="0">
                <a:solidFill>
                  <a:schemeClr val="bg1"/>
                </a:solidFill>
                <a:latin typeface="Arial Rounded MT Bold" pitchFamily="34" charset="0"/>
              </a:rPr>
              <a:t>The Euphrates River is the longest  and largest river in  southeast Asia at 1740 miles long from its source in eastern Turkey to the Persian Gulf. The river begins at the place where the Karasu and Murat  rivers join in north eastern Turkey, it sources its water from melting snow and rainfall from an area of 193’000 square miles of ground. The area around the Euphrates River is known as Mesopotamia. The Euphrates is mentioned first in the Bible in Genesis in Eden along with the Tigris river. 52 species of fish can be found in the Euphrates. The Tigris and Euphrates river at their widest point apart is 250 miles. These rivers are the main source of water for agriculture and humans though out the Middle East many cities line its shores. Only a small part of the river falls within the borders of Kuwait in the Persian Gulf.</a:t>
            </a:r>
            <a:endParaRPr lang="en-US" sz="1600" b="1" dirty="0">
              <a:solidFill>
                <a:schemeClr val="bg1"/>
              </a:solidFill>
              <a:latin typeface="Arial Rounded MT Bold" pitchFamily="34" charset="0"/>
            </a:endParaRPr>
          </a:p>
        </p:txBody>
      </p:sp>
      <p:pic>
        <p:nvPicPr>
          <p:cNvPr id="2049" name="Picture 1"/>
          <p:cNvPicPr>
            <a:picLocks noChangeAspect="1" noChangeArrowheads="1"/>
          </p:cNvPicPr>
          <p:nvPr/>
        </p:nvPicPr>
        <p:blipFill>
          <a:blip r:embed="rId3" cstate="print"/>
          <a:srcRect/>
          <a:stretch>
            <a:fillRect/>
          </a:stretch>
        </p:blipFill>
        <p:spPr bwMode="auto">
          <a:xfrm>
            <a:off x="2071670" y="428604"/>
            <a:ext cx="5048232" cy="2839631"/>
          </a:xfrm>
          <a:prstGeom prst="rect">
            <a:avLst/>
          </a:prstGeom>
          <a:noFill/>
          <a:ln w="9525">
            <a:noFill/>
            <a:miter lim="800000"/>
            <a:headEnd/>
            <a:tailEnd/>
          </a:ln>
          <a:effectLst/>
        </p:spPr>
      </p:pic>
    </p:spTree>
  </p:cSld>
  <p:clrMapOvr>
    <a:masterClrMapping/>
  </p:clrMapOvr>
  <p:transition>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fouman.com/Y/Image/History/Iran_Euphrates_River_Map.jpg"/>
          <p:cNvPicPr>
            <a:picLocks noChangeAspect="1" noChangeArrowheads="1"/>
          </p:cNvPicPr>
          <p:nvPr/>
        </p:nvPicPr>
        <p:blipFill>
          <a:blip r:embed="rId2" cstate="print"/>
          <a:srcRect/>
          <a:stretch>
            <a:fillRect/>
          </a:stretch>
        </p:blipFill>
        <p:spPr bwMode="auto">
          <a:xfrm>
            <a:off x="0" y="0"/>
            <a:ext cx="9358346" cy="7072337"/>
          </a:xfrm>
          <a:prstGeom prst="rect">
            <a:avLst/>
          </a:prstGeom>
          <a:noFill/>
        </p:spPr>
      </p:pic>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kenraggio.com/Iraq-Map-Region.jpg"/>
          <p:cNvPicPr>
            <a:picLocks noChangeAspect="1" noChangeArrowheads="1"/>
          </p:cNvPicPr>
          <p:nvPr/>
        </p:nvPicPr>
        <p:blipFill>
          <a:blip r:embed="rId2" cstate="print"/>
          <a:srcRect/>
          <a:stretch>
            <a:fillRect/>
          </a:stretch>
        </p:blipFill>
        <p:spPr bwMode="auto">
          <a:xfrm>
            <a:off x="0" y="0"/>
            <a:ext cx="9210124" cy="6858000"/>
          </a:xfrm>
          <a:prstGeom prst="rect">
            <a:avLst/>
          </a:prstGeom>
          <a:noFill/>
        </p:spPr>
      </p:pic>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a:bodyPr>
          <a:lstStyle/>
          <a:p>
            <a:r>
              <a:rPr lang="en-AU" sz="2800" dirty="0" smtClean="0">
                <a:solidFill>
                  <a:srgbClr val="FFFF00"/>
                </a:solidFill>
                <a:latin typeface="Arial Rounded MT Bold" pitchFamily="34" charset="0"/>
              </a:rPr>
              <a:t>Iraq city before Euphrates dries up</a:t>
            </a:r>
            <a:endParaRPr lang="en-US" sz="2800" dirty="0">
              <a:solidFill>
                <a:srgbClr val="FFFF00"/>
              </a:solidFill>
              <a:latin typeface="Arial Rounded MT Bold" pitchFamily="34" charset="0"/>
            </a:endParaRP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See the source imag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42984"/>
            <a:ext cx="8229600" cy="1428760"/>
          </a:xfrm>
        </p:spPr>
        <p:txBody>
          <a:bodyPr>
            <a:normAutofit fontScale="90000"/>
          </a:bodyPr>
          <a:lstStyle/>
          <a:p>
            <a:r>
              <a:rPr lang="en-US" sz="3100" b="1" dirty="0" smtClean="0">
                <a:solidFill>
                  <a:srgbClr val="FFFF00"/>
                </a:solidFill>
                <a:latin typeface="Arial Rounded MT Bold" pitchFamily="34" charset="0"/>
              </a:rPr>
              <a:t>Iraq Euphrates river  reservoir 2008 </a:t>
            </a:r>
            <a:r>
              <a:rPr lang="en-US" sz="3100" b="1" i="1" dirty="0" smtClean="0">
                <a:solidFill>
                  <a:srgbClr val="FFFF00"/>
                </a:solidFill>
                <a:latin typeface="Arial Rounded MT Bold" pitchFamily="34" charset="0"/>
              </a:rPr>
              <a:t>(Tigris Euphrates basin)</a:t>
            </a:r>
            <a:r>
              <a:rPr lang="en-US" dirty="0" smtClean="0"/>
              <a:t/>
            </a:r>
            <a:br>
              <a:rPr lang="en-US" dirty="0" smtClean="0"/>
            </a:br>
            <a:endParaRPr lang="en-US" dirty="0"/>
          </a:p>
        </p:txBody>
      </p:sp>
      <p:pic>
        <p:nvPicPr>
          <p:cNvPr id="3" name="Picture 2" descr="http://edgblogs.s3.amazonaws.com/planeta/files/2013/03/eufrates1.jpg"/>
          <p:cNvPicPr/>
          <p:nvPr/>
        </p:nvPicPr>
        <p:blipFill>
          <a:blip r:embed="rId3" cstate="print"/>
          <a:srcRect/>
          <a:stretch>
            <a:fillRect/>
          </a:stretch>
        </p:blipFill>
        <p:spPr bwMode="auto">
          <a:xfrm>
            <a:off x="428596" y="3714752"/>
            <a:ext cx="4181268" cy="2601969"/>
          </a:xfrm>
          <a:prstGeom prst="rect">
            <a:avLst/>
          </a:prstGeom>
          <a:noFill/>
          <a:ln w="9525">
            <a:noFill/>
            <a:miter lim="800000"/>
            <a:headEnd/>
            <a:tailEnd/>
          </a:ln>
        </p:spPr>
      </p:pic>
      <p:pic>
        <p:nvPicPr>
          <p:cNvPr id="4" name="Picture 3" descr="https://eoimages.gsfc.nasa.gov/images/imagerecords/80000/80613/qadisiyah_tm5_2006250_lrg.jpg"/>
          <p:cNvPicPr/>
          <p:nvPr/>
        </p:nvPicPr>
        <p:blipFill>
          <a:blip r:embed="rId4" cstate="print"/>
          <a:srcRect/>
          <a:stretch>
            <a:fillRect/>
          </a:stretch>
        </p:blipFill>
        <p:spPr bwMode="auto">
          <a:xfrm>
            <a:off x="4857752" y="3714752"/>
            <a:ext cx="3786214" cy="2643206"/>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600</TotalTime>
  <Words>1166</Words>
  <Application>Microsoft Office PowerPoint</Application>
  <PresentationFormat>On-screen Show (4:3)</PresentationFormat>
  <Paragraphs>30</Paragraphs>
  <Slides>28</Slides>
  <Notes>0</Notes>
  <HiddenSlides>0</HiddenSlides>
  <MMClips>1</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Rev 16:12-16 the 6th Bowl “Euphrates dries up”</vt:lpstr>
      <vt:lpstr>Slide 3</vt:lpstr>
      <vt:lpstr>Slide 4</vt:lpstr>
      <vt:lpstr>Slide 5</vt:lpstr>
      <vt:lpstr>Slide 6</vt:lpstr>
      <vt:lpstr>Iraq city before Euphrates dries up</vt:lpstr>
      <vt:lpstr>Slide 8</vt:lpstr>
      <vt:lpstr>Iraq Euphrates river  reservoir 2008 (Tigris Euphrates basin) </vt:lpstr>
      <vt:lpstr>Iraq Euphrates river reservoir 2009 (Tigris Euphrates basin) </vt:lpstr>
      <vt:lpstr>The Iraq gulf basin today   Before 2000                                           2009 onwards</vt:lpstr>
      <vt:lpstr>Slide 12</vt:lpstr>
      <vt:lpstr>Slide 13</vt:lpstr>
      <vt:lpstr>Slide 14</vt:lpstr>
      <vt:lpstr>Slide 15</vt:lpstr>
      <vt:lpstr>Slide 16</vt:lpstr>
      <vt:lpstr>War in Syria then started in 2011 following the Arab Spring uprising, Hezbollah entered fully into the Syrian conflict with 2000 fighters in early June  of 2013. Isis came into Iraq  from Syria in early 2014 creating destruction and chaos further damaging the Euphrates with the Mosul dam and pouring oil into it. In a few short years of war Syria has killed 5 million people from 2013 - 2018. 1 million Christians have also disappeared from Syria, Iraq has lost 1.2 million Christians from its midst from 2013 - 2017 these Christian losses are not reported about in mainstream media. Christianity in the lands of Abraham in the Middle East along the Euphrates has all but been extinguished. </vt:lpstr>
      <vt:lpstr>Slide 18</vt:lpstr>
      <vt:lpstr>so that the way of the kings from the east might be  prepared.  </vt:lpstr>
      <vt:lpstr>           13And I saw three unclean spirits like frogs Deceiving demons come out of the mouth of the dragon The World Bank Federal Reserve NWO cartel elite financial masters, and out of the mouth of the beast President Obama  of USA a Muslim, and out of the mouth of the false prophet  President Erdogan of Turkey a Muslim the modern Islamic Caliph “king if Islam”      </vt:lpstr>
      <vt:lpstr>14 For they are the spirits of devils, in 2009 unclean lying demonic frog spirits came releasing greater deception, lies and corruption through the US administration  with Obama the beast . Because of Bush then Obama’s foreign policies creating conflict in Afghanistan, Syria, Iraq , Libya, Egypt and  parts of Africa we saw  the destabilization of millions of people . Erdagon was raised up in the Middle East reversing Turkey back to Islamic Sharia with great influence over 57 Islamic nations and the UN. The  Dragon elite New World Order agenda  using the UN began forced mass immigration of mainly Islamic people into world nations bringing national crisis, economic inflation, increased community violence , rape chaos and disorder.  (Video)</vt:lpstr>
      <vt:lpstr>Slide 22</vt:lpstr>
      <vt:lpstr>Slide 23</vt:lpstr>
      <vt:lpstr>Slide 24</vt:lpstr>
      <vt:lpstr>Slide 25</vt:lpstr>
      <vt:lpstr>Slide 26</vt:lpstr>
      <vt:lpstr>Slide 27</vt:lpstr>
      <vt:lpstr>For they are spirits (Unclean frogs) like devils working miracles, which go forth unto the kings deceiving leaders with evil agendas to bring chaos and weaken the nations of the earth and of the whole world, to gather them to the battle  to lead nations into conflicts to come against Israel with war. To bring WW 3 in the Middle East region one 3rd of the UN nations are now Muslim, the antichrist spirit manifesting of that great day of God Almighty  Ez 38 and 39 war against Israel then at the end of the 42 month trampling of Jerusalem the great tribulation period  “Armageddon” 15 Behold, I come as a thief. Blessed is he that watcheth, and keepeth his garments, lest he walk naked, and they see his shame.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6th Bowl poured out </dc:title>
  <dc:creator>Brian Thompson</dc:creator>
  <cp:lastModifiedBy>Owner</cp:lastModifiedBy>
  <cp:revision>82</cp:revision>
  <dcterms:created xsi:type="dcterms:W3CDTF">2019-07-25T00:51:44Z</dcterms:created>
  <dcterms:modified xsi:type="dcterms:W3CDTF">2021-01-29T00:02:21Z</dcterms:modified>
</cp:coreProperties>
</file>