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6" r:id="rId4"/>
    <p:sldId id="269" r:id="rId5"/>
    <p:sldId id="257" r:id="rId6"/>
    <p:sldId id="259" r:id="rId7"/>
    <p:sldId id="262" r:id="rId8"/>
    <p:sldId id="263" r:id="rId9"/>
    <p:sldId id="270" r:id="rId10"/>
    <p:sldId id="261"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4667A-6AF2-48F6-B7F2-B53D5080876F}" type="datetimeFigureOut">
              <a:rPr lang="en-US" smtClean="0"/>
              <a:pPr/>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4667A-6AF2-48F6-B7F2-B53D5080876F}" type="datetimeFigureOut">
              <a:rPr lang="en-US" smtClean="0"/>
              <a:pPr/>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4667A-6AF2-48F6-B7F2-B53D5080876F}" type="datetimeFigureOut">
              <a:rPr lang="en-US" smtClean="0"/>
              <a:pPr/>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4667A-6AF2-48F6-B7F2-B53D5080876F}" type="datetimeFigureOut">
              <a:rPr lang="en-US" smtClean="0"/>
              <a:pPr/>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4667A-6AF2-48F6-B7F2-B53D5080876F}" type="datetimeFigureOut">
              <a:rPr lang="en-US" smtClean="0"/>
              <a:pPr/>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4667A-6AF2-48F6-B7F2-B53D5080876F}" type="datetimeFigureOut">
              <a:rPr lang="en-US" smtClean="0"/>
              <a:pPr/>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4667A-6AF2-48F6-B7F2-B53D5080876F}" type="datetimeFigureOut">
              <a:rPr lang="en-US" smtClean="0"/>
              <a:pPr/>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4667A-6AF2-48F6-B7F2-B53D5080876F}" type="datetimeFigureOut">
              <a:rPr lang="en-US" smtClean="0"/>
              <a:pPr/>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4667A-6AF2-48F6-B7F2-B53D5080876F}" type="datetimeFigureOut">
              <a:rPr lang="en-US" smtClean="0"/>
              <a:pPr/>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4667A-6AF2-48F6-B7F2-B53D5080876F}" type="datetimeFigureOut">
              <a:rPr lang="en-US" smtClean="0"/>
              <a:pPr/>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4667A-6AF2-48F6-B7F2-B53D5080876F}" type="datetimeFigureOut">
              <a:rPr lang="en-US" smtClean="0"/>
              <a:pPr/>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48067-11E2-4A47-8CFD-4A1D801439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4667A-6AF2-48F6-B7F2-B53D5080876F}" type="datetimeFigureOut">
              <a:rPr lang="en-US" smtClean="0"/>
              <a:pPr/>
              <a:t>8/1/2019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48067-11E2-4A47-8CFD-4A1D801439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Kq_7-X7ntsw" TargetMode="External"/><Relationship Id="rId2" Type="http://schemas.openxmlformats.org/officeDocument/2006/relationships/slideLayout" Target="../slideLayouts/slideLayout6.xml"/><Relationship Id="rId1" Type="http://schemas.openxmlformats.org/officeDocument/2006/relationships/video" Target="file:///C:\Users\brian.LAPTOP-AKV74GUI\Desktop\End%20times%20book%2018.7.19\Rev%20and%20Daniel%20Book%2014.1.19%20Fin\Chapter%20overviews\17.%20Bowl%201%20Loathsome%20sores%201987\Bob%20Jones%20shares%20prophetic%20words%20about%20End%20time%20revival.avi"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ideo" Target="file:///C:\Users\brian.LAPTOP-AKV74GUI\Desktop\End%20times%20book%2018.7.19\Rev%20and%20Daniel%20Book%2014.1.19%20Fin\Chapter%20overviews\17.%20Bowl%201%20Loathsome%20sores%201987\Timeline%20of%20Aids%20pandemic%20on%20a%20worldmap.av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file:///C:\Users\brian.LAPTOP-AKV74GUI\Desktop\End%20times%20book%2018.7.19\Rev%20and%20Daniel%20Book%2014.1.19%20Fin\Chapter%20overviews\17.%20Bowl%201%20Loathsome%20sores%201987\The%20HIVAIDS%20Epidemic%20Where%20Does%20The%20World%20Stand.av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zCmBKtSuTdA/UD1tKl_aIhI/AAAAAAAAFDU/NqFhgZTSi7A/s640/Revelation-Revolution-PT2-slide-4_bowls-details.png"/>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rian\Desktop\End times book 1.11.18\End time pics 2018\epi_core_2016.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071546"/>
          </a:xfrm>
        </p:spPr>
        <p:txBody>
          <a:bodyPr>
            <a:normAutofit fontScale="90000"/>
          </a:bodyPr>
          <a:lstStyle/>
          <a:p>
            <a:r>
              <a:rPr lang="en-US" b="1" dirty="0" smtClean="0"/>
              <a:t/>
            </a:r>
            <a:br>
              <a:rPr lang="en-US" b="1" dirty="0" smtClean="0"/>
            </a:br>
            <a:r>
              <a:rPr lang="en-US" b="1" dirty="0"/>
              <a:t/>
            </a:r>
            <a:br>
              <a:rPr lang="en-US" b="1" dirty="0"/>
            </a:br>
            <a:r>
              <a:rPr lang="en-US" sz="2700" dirty="0" smtClean="0">
                <a:solidFill>
                  <a:srgbClr val="FFFF00"/>
                </a:solidFill>
                <a:latin typeface="Arial Rounded MT Bold" pitchFamily="34" charset="0"/>
              </a:rPr>
              <a:t>Aids </a:t>
            </a:r>
            <a:r>
              <a:rPr lang="en-US" sz="2700" dirty="0">
                <a:solidFill>
                  <a:srgbClr val="FFFF00"/>
                </a:solidFill>
                <a:latin typeface="Arial Rounded MT Bold" pitchFamily="34" charset="0"/>
              </a:rPr>
              <a:t>painful sores covering the victim’s body</a:t>
            </a:r>
            <a:r>
              <a:rPr lang="en-US" dirty="0"/>
              <a:t/>
            </a:r>
            <a:br>
              <a:rPr lang="en-US" dirty="0"/>
            </a:br>
            <a:endParaRPr lang="en-US" dirty="0"/>
          </a:p>
        </p:txBody>
      </p:sp>
      <p:pic>
        <p:nvPicPr>
          <p:cNvPr id="3" name="Picture 2" descr="http://ts1.mm.bing.net/th?&amp;id=HN.608042909829827114&amp;w=300&amp;h=300&amp;c=0&amp;pid=1.9&amp;rs=0&amp;p=0"/>
          <p:cNvPicPr/>
          <p:nvPr/>
        </p:nvPicPr>
        <p:blipFill>
          <a:blip r:embed="rId2" cstate="print"/>
          <a:srcRect/>
          <a:stretch>
            <a:fillRect/>
          </a:stretch>
        </p:blipFill>
        <p:spPr bwMode="auto">
          <a:xfrm>
            <a:off x="857224" y="1571612"/>
            <a:ext cx="3429024" cy="3857652"/>
          </a:xfrm>
          <a:prstGeom prst="rect">
            <a:avLst/>
          </a:prstGeom>
          <a:noFill/>
          <a:ln w="9525">
            <a:noFill/>
            <a:miter lim="800000"/>
            <a:headEnd/>
            <a:tailEnd/>
          </a:ln>
        </p:spPr>
      </p:pic>
      <p:pic>
        <p:nvPicPr>
          <p:cNvPr id="4" name="Picture 3" descr="http://ts3.mm.bing.net/th?id=HN.608014266686048849&amp;w=183&amp;h=140&amp;c=7&amp;rs=1&amp;pid=1.7"/>
          <p:cNvPicPr/>
          <p:nvPr/>
        </p:nvPicPr>
        <p:blipFill>
          <a:blip r:embed="rId3" cstate="print"/>
          <a:srcRect/>
          <a:stretch>
            <a:fillRect/>
          </a:stretch>
        </p:blipFill>
        <p:spPr bwMode="auto">
          <a:xfrm>
            <a:off x="5143504" y="2643182"/>
            <a:ext cx="3338525" cy="361951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FF00"/>
                </a:solidFill>
                <a:latin typeface="Arial Rounded MT Bold" pitchFamily="34" charset="0"/>
              </a:rPr>
              <a:t>Aids painful sores covering the victim’s body</a:t>
            </a:r>
            <a:endParaRPr lang="en-US" sz="2400" dirty="0">
              <a:solidFill>
                <a:srgbClr val="FFFF00"/>
              </a:solidFill>
            </a:endParaRPr>
          </a:p>
        </p:txBody>
      </p:sp>
      <p:pic>
        <p:nvPicPr>
          <p:cNvPr id="3" name="Picture 2" descr="http://ts1.mm.bing.net/th?id=HN.608012132092281865&amp;w=147&amp;h=141&amp;c=7&amp;rs=1&amp;pid=1.7"/>
          <p:cNvPicPr/>
          <p:nvPr/>
        </p:nvPicPr>
        <p:blipFill>
          <a:blip r:embed="rId2" cstate="print"/>
          <a:srcRect/>
          <a:stretch>
            <a:fillRect/>
          </a:stretch>
        </p:blipFill>
        <p:spPr bwMode="auto">
          <a:xfrm>
            <a:off x="714348" y="1428736"/>
            <a:ext cx="3714776" cy="3714776"/>
          </a:xfrm>
          <a:prstGeom prst="rect">
            <a:avLst/>
          </a:prstGeom>
          <a:noFill/>
          <a:ln w="9525">
            <a:noFill/>
            <a:miter lim="800000"/>
            <a:headEnd/>
            <a:tailEnd/>
          </a:ln>
        </p:spPr>
      </p:pic>
      <p:pic>
        <p:nvPicPr>
          <p:cNvPr id="4" name="Picture 3" descr="http://ts1.mm.bing.net/th?&amp;id=HN.608022379881172377&amp;w=300&amp;h=300&amp;c=0&amp;pid=1.9&amp;rs=0&amp;p=0"/>
          <p:cNvPicPr/>
          <p:nvPr/>
        </p:nvPicPr>
        <p:blipFill>
          <a:blip r:embed="rId3" cstate="print"/>
          <a:srcRect/>
          <a:stretch>
            <a:fillRect/>
          </a:stretch>
        </p:blipFill>
        <p:spPr bwMode="auto">
          <a:xfrm>
            <a:off x="5286380" y="2786058"/>
            <a:ext cx="3286148" cy="3405202"/>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rian\Desktop\End times book 1.11.18\End time pics 2018\epi_plhiv_2016_regions.png"/>
          <p:cNvPicPr/>
          <p:nvPr/>
        </p:nvPicPr>
        <p:blipFill>
          <a:blip r:embed="rId2" cstate="print"/>
          <a:srcRect/>
          <a:stretch>
            <a:fillRect/>
          </a:stretch>
        </p:blipFill>
        <p:spPr bwMode="auto">
          <a:xfrm>
            <a:off x="1" y="285728"/>
            <a:ext cx="9144000" cy="6572272"/>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rian\Downloads\3030-23-figure-1.png"/>
          <p:cNvPicPr/>
          <p:nvPr/>
        </p:nvPicPr>
        <p:blipFill>
          <a:blip r:embed="rId2" cstate="print"/>
          <a:srcRect/>
          <a:stretch>
            <a:fillRect/>
          </a:stretch>
        </p:blipFill>
        <p:spPr bwMode="auto">
          <a:xfrm>
            <a:off x="285720" y="285728"/>
            <a:ext cx="8501122" cy="635798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rian\Desktop\End times book 1.11.18\End time pics 2018\Number of people and treatment_updated August2017_for website.png"/>
          <p:cNvPicPr/>
          <p:nvPr/>
        </p:nvPicPr>
        <p:blipFill>
          <a:blip r:embed="rId2" cstate="print"/>
          <a:srcRect/>
          <a:stretch>
            <a:fillRect/>
          </a:stretch>
        </p:blipFill>
        <p:spPr bwMode="auto">
          <a:xfrm>
            <a:off x="285720" y="214290"/>
            <a:ext cx="8572559" cy="642942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revelationscriptures.com/wp-content/uploads/2014/12/bowl-1-web.jpg"/>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857255"/>
          </a:xfrm>
        </p:spPr>
        <p:txBody>
          <a:bodyPr>
            <a:normAutofit fontScale="90000"/>
          </a:bodyPr>
          <a:lstStyle/>
          <a:p>
            <a:r>
              <a:rPr lang="en-US" sz="4000" b="1" dirty="0">
                <a:latin typeface="Arial Rounded MT Bold" pitchFamily="34" charset="0"/>
              </a:rPr>
              <a:t>Bowl 1 “Rev 16:1-2”</a:t>
            </a:r>
            <a:r>
              <a:rPr lang="en-US" dirty="0"/>
              <a:t/>
            </a:r>
            <a:br>
              <a:rPr lang="en-US" dirty="0"/>
            </a:br>
            <a:endParaRPr lang="en-US" dirty="0"/>
          </a:p>
        </p:txBody>
      </p:sp>
      <p:sp>
        <p:nvSpPr>
          <p:cNvPr id="3" name="Subtitle 2"/>
          <p:cNvSpPr>
            <a:spLocks noGrp="1"/>
          </p:cNvSpPr>
          <p:nvPr>
            <p:ph type="subTitle" idx="1"/>
          </p:nvPr>
        </p:nvSpPr>
        <p:spPr>
          <a:xfrm>
            <a:off x="500034" y="571480"/>
            <a:ext cx="8072494" cy="5786478"/>
          </a:xfrm>
        </p:spPr>
        <p:txBody>
          <a:bodyPr>
            <a:normAutofit/>
          </a:bodyPr>
          <a:lstStyle/>
          <a:p>
            <a:pPr algn="l"/>
            <a:r>
              <a:rPr lang="en-US" sz="2400" b="1" dirty="0">
                <a:solidFill>
                  <a:srgbClr val="FFFF00"/>
                </a:solidFill>
              </a:rPr>
              <a:t>First Bowl: Loathsome </a:t>
            </a:r>
            <a:r>
              <a:rPr lang="en-US" sz="2400" b="1" dirty="0" smtClean="0">
                <a:solidFill>
                  <a:srgbClr val="FFFF00"/>
                </a:solidFill>
              </a:rPr>
              <a:t>Sores</a:t>
            </a:r>
          </a:p>
          <a:p>
            <a:pPr algn="l"/>
            <a:endParaRPr lang="en-US" sz="2400" dirty="0">
              <a:solidFill>
                <a:srgbClr val="FFFF00"/>
              </a:solidFill>
            </a:endParaRPr>
          </a:p>
          <a:p>
            <a:pPr algn="l"/>
            <a:r>
              <a:rPr lang="en-US" sz="2400" b="1" dirty="0">
                <a:solidFill>
                  <a:srgbClr val="FFFF00"/>
                </a:solidFill>
              </a:rPr>
              <a:t>16 Then I heard a loud voice from the temple saying to the seven angels, "Go and pour out the bowls of the wrath of God on the earth." </a:t>
            </a:r>
            <a:r>
              <a:rPr lang="en-US" sz="2400" b="1" baseline="30000" dirty="0">
                <a:solidFill>
                  <a:srgbClr val="FFFF00"/>
                </a:solidFill>
              </a:rPr>
              <a:t>2</a:t>
            </a:r>
            <a:r>
              <a:rPr lang="en-US" sz="2400" b="1" dirty="0">
                <a:solidFill>
                  <a:srgbClr val="FFFF00"/>
                </a:solidFill>
              </a:rPr>
              <a:t> So the first went and poured out his bowl upon the earth, and a foul and loathsome sore came upon the men who had the mark of the beast and those who worshiped his image. </a:t>
            </a:r>
            <a:endParaRPr lang="en-US" sz="2400" dirty="0">
              <a:solidFill>
                <a:srgbClr val="FFFF00"/>
              </a:solidFill>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97304"/>
          </a:xfrm>
        </p:spPr>
        <p:txBody>
          <a:bodyPr>
            <a:normAutofit/>
          </a:bodyPr>
          <a:lstStyle/>
          <a:p>
            <a:pPr algn="l"/>
            <a:r>
              <a:rPr lang="en-AU" sz="2000" dirty="0" smtClean="0">
                <a:solidFill>
                  <a:schemeClr val="bg1"/>
                </a:solidFill>
                <a:latin typeface="Arial Rounded MT Bold" pitchFamily="34" charset="0"/>
              </a:rPr>
              <a:t>When revelation was asked of the Lord about this Bowl of Judgement, the year </a:t>
            </a:r>
            <a:r>
              <a:rPr lang="en-AU" sz="2000" b="1" dirty="0" smtClean="0">
                <a:solidFill>
                  <a:schemeClr val="bg1"/>
                </a:solidFill>
                <a:latin typeface="Arial Rounded MT Bold" pitchFamily="34" charset="0"/>
              </a:rPr>
              <a:t>“1987” </a:t>
            </a:r>
            <a:r>
              <a:rPr lang="en-AU" sz="2000" dirty="0" smtClean="0">
                <a:solidFill>
                  <a:schemeClr val="bg1"/>
                </a:solidFill>
                <a:latin typeface="Arial Rounded MT Bold" pitchFamily="34" charset="0"/>
              </a:rPr>
              <a:t>kept coming to mind about this plague poured out upon man. Then the revelation came of what it was, in 1987 the first man in Australia diagnosed with a disease died of HIV/AIDS the same year it was announced on the world stage as a international disease. I actually met this man when I was living in the suburb of Redfern in Sydney Australia just before he died.  This was before I became a Christian I was 19 years old at the time. HIV is referred to  by some as </a:t>
            </a:r>
            <a:r>
              <a:rPr lang="en-AU" sz="2000" b="1" dirty="0" smtClean="0">
                <a:solidFill>
                  <a:schemeClr val="bg1"/>
                </a:solidFill>
                <a:latin typeface="Arial Rounded MT Bold" pitchFamily="34" charset="0"/>
              </a:rPr>
              <a:t>“The plague of our time”.</a:t>
            </a:r>
            <a:endParaRPr lang="en-US" sz="2000" b="1" dirty="0">
              <a:solidFill>
                <a:schemeClr val="bg1"/>
              </a:solidFill>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643602"/>
          </a:xfrm>
        </p:spPr>
        <p:txBody>
          <a:bodyPr>
            <a:normAutofit fontScale="90000"/>
          </a:bodyPr>
          <a:lstStyle/>
          <a:p>
            <a:pPr algn="l"/>
            <a:r>
              <a:rPr lang="en-US" sz="2200" dirty="0">
                <a:solidFill>
                  <a:schemeClr val="bg1"/>
                </a:solidFill>
                <a:latin typeface="Arial Rounded MT Bold" pitchFamily="34" charset="0"/>
              </a:rPr>
              <a:t>A Christian Prophet known around the world Bob Jones </a:t>
            </a:r>
            <a:r>
              <a:rPr lang="en-US" sz="2200" i="1" dirty="0">
                <a:solidFill>
                  <a:schemeClr val="bg1"/>
                </a:solidFill>
                <a:latin typeface="Arial Rounded MT Bold" pitchFamily="34" charset="0"/>
              </a:rPr>
              <a:t>(who died in 2014) </a:t>
            </a:r>
            <a:r>
              <a:rPr lang="en-US" sz="2200" dirty="0">
                <a:solidFill>
                  <a:schemeClr val="bg1"/>
                </a:solidFill>
                <a:latin typeface="Arial Rounded MT Bold" pitchFamily="34" charset="0"/>
              </a:rPr>
              <a:t>testified to a visitation he had in 1975 from the Lord. Bob was told during this visitation that Homosexuality was going to come out of the closet out of hiding </a:t>
            </a:r>
            <a:r>
              <a:rPr lang="en-US" sz="2200" i="1" dirty="0">
                <a:solidFill>
                  <a:schemeClr val="bg1"/>
                </a:solidFill>
                <a:latin typeface="Arial Rounded MT Bold" pitchFamily="34" charset="0"/>
              </a:rPr>
              <a:t>(LGBT worldwide movement has gained momentum since the mid 90’s). </a:t>
            </a:r>
            <a:r>
              <a:rPr lang="en-US" sz="2200" dirty="0">
                <a:solidFill>
                  <a:schemeClr val="bg1"/>
                </a:solidFill>
                <a:latin typeface="Arial Rounded MT Bold" pitchFamily="34" charset="0"/>
              </a:rPr>
              <a:t>They will demonstrate in your streets and in your government </a:t>
            </a:r>
            <a:r>
              <a:rPr lang="en-US" sz="2200" i="1" dirty="0">
                <a:solidFill>
                  <a:schemeClr val="bg1"/>
                </a:solidFill>
                <a:latin typeface="Arial Rounded MT Bold" pitchFamily="34" charset="0"/>
              </a:rPr>
              <a:t>(happened) </a:t>
            </a:r>
            <a:r>
              <a:rPr lang="en-US" sz="2200" dirty="0">
                <a:solidFill>
                  <a:schemeClr val="bg1"/>
                </a:solidFill>
                <a:latin typeface="Arial Rounded MT Bold" pitchFamily="34" charset="0"/>
              </a:rPr>
              <a:t>there will be a homosexual disease </a:t>
            </a:r>
            <a:r>
              <a:rPr lang="en-US" sz="2200" i="1" dirty="0">
                <a:solidFill>
                  <a:schemeClr val="bg1"/>
                </a:solidFill>
                <a:latin typeface="Arial Rounded MT Bold" pitchFamily="34" charset="0"/>
              </a:rPr>
              <a:t>(HIV was identified on world scene in 1987).</a:t>
            </a:r>
            <a:r>
              <a:rPr lang="en-US" sz="2200" dirty="0">
                <a:solidFill>
                  <a:schemeClr val="bg1"/>
                </a:solidFill>
                <a:latin typeface="Arial Rounded MT Bold" pitchFamily="34" charset="0"/>
              </a:rPr>
              <a:t> </a:t>
            </a: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a:solidFill>
                  <a:schemeClr val="bg1"/>
                </a:solidFill>
                <a:latin typeface="Arial Rounded MT Bold" pitchFamily="34" charset="0"/>
              </a:rPr>
              <a:t/>
            </a:r>
            <a:br>
              <a:rPr lang="en-US" sz="2200" dirty="0">
                <a:solidFill>
                  <a:schemeClr val="bg1"/>
                </a:solidFill>
                <a:latin typeface="Arial Rounded MT Bold" pitchFamily="34" charset="0"/>
              </a:rPr>
            </a:br>
            <a:r>
              <a:rPr lang="en-US" sz="2200" dirty="0" smtClean="0">
                <a:solidFill>
                  <a:schemeClr val="bg1"/>
                </a:solidFill>
                <a:latin typeface="Arial Rounded MT Bold" pitchFamily="34" charset="0"/>
              </a:rPr>
              <a:t>This </a:t>
            </a:r>
            <a:r>
              <a:rPr lang="en-US" sz="2200" dirty="0">
                <a:solidFill>
                  <a:schemeClr val="bg1"/>
                </a:solidFill>
                <a:latin typeface="Arial Rounded MT Bold" pitchFamily="34" charset="0"/>
              </a:rPr>
              <a:t>disease will kill 5 million people a year by the year 2000 </a:t>
            </a:r>
            <a:r>
              <a:rPr lang="en-US" sz="2200" i="1" dirty="0">
                <a:solidFill>
                  <a:schemeClr val="bg1"/>
                </a:solidFill>
                <a:latin typeface="Arial Rounded MT Bold" pitchFamily="34" charset="0"/>
              </a:rPr>
              <a:t>(this happened by 2000). </a:t>
            </a:r>
            <a:r>
              <a:rPr lang="en-US" sz="2200" dirty="0">
                <a:solidFill>
                  <a:schemeClr val="bg1"/>
                </a:solidFill>
                <a:latin typeface="Arial Rounded MT Bold" pitchFamily="34" charset="0"/>
              </a:rPr>
              <a:t>That these deaths will increase and increase until that sin is repented of </a:t>
            </a:r>
            <a:r>
              <a:rPr lang="en-US" sz="2200" i="1" dirty="0">
                <a:solidFill>
                  <a:schemeClr val="bg1"/>
                </a:solidFill>
                <a:latin typeface="Arial Rounded MT Bold" pitchFamily="34" charset="0"/>
              </a:rPr>
              <a:t>(HIV has killed 35.5 million since 1987 in 2017 39.9 million live with aids in 1997 only 3.4 million globally were diagnosed</a:t>
            </a:r>
            <a:r>
              <a:rPr lang="en-US" sz="2200" i="1" dirty="0" smtClean="0">
                <a:solidFill>
                  <a:schemeClr val="bg1"/>
                </a:solidFill>
                <a:latin typeface="Arial Rounded MT Bold" pitchFamily="34" charset="0"/>
              </a:rPr>
              <a:t>).  </a:t>
            </a:r>
            <a:r>
              <a:rPr lang="en-US" sz="1800" dirty="0" smtClean="0">
                <a:solidFill>
                  <a:schemeClr val="bg1"/>
                </a:solidFill>
                <a:latin typeface="Arial Rounded MT Bold" pitchFamily="34" charset="0"/>
              </a:rPr>
              <a:t>(Video)</a:t>
            </a:r>
            <a:r>
              <a:rPr lang="en-US" sz="2200" i="1" dirty="0" smtClean="0">
                <a:solidFill>
                  <a:schemeClr val="bg1"/>
                </a:solidFill>
                <a:latin typeface="Arial Rounded MT Bold" pitchFamily="34" charset="0"/>
              </a:rPr>
              <a:t/>
            </a:r>
            <a:br>
              <a:rPr lang="en-US" sz="2200" i="1" dirty="0" smtClean="0">
                <a:solidFill>
                  <a:schemeClr val="bg1"/>
                </a:solidFill>
                <a:latin typeface="Arial Rounded MT Bold" pitchFamily="34" charset="0"/>
              </a:rPr>
            </a:br>
            <a:r>
              <a:rPr lang="en-US" sz="2200" i="1" dirty="0">
                <a:solidFill>
                  <a:schemeClr val="bg1"/>
                </a:solidFill>
                <a:latin typeface="Arial Rounded MT Bold" pitchFamily="34" charset="0"/>
              </a:rPr>
              <a:t/>
            </a:r>
            <a:br>
              <a:rPr lang="en-US" sz="2200" i="1" dirty="0">
                <a:solidFill>
                  <a:schemeClr val="bg1"/>
                </a:solidFill>
                <a:latin typeface="Arial Rounded MT Bold" pitchFamily="34" charset="0"/>
              </a:rPr>
            </a:br>
            <a:r>
              <a:rPr lang="en-US" sz="2200" dirty="0">
                <a:solidFill>
                  <a:schemeClr val="bg1"/>
                </a:solidFill>
                <a:latin typeface="Arial Rounded MT Bold" pitchFamily="34" charset="0"/>
              </a:rPr>
              <a:t>See U Tube video: </a:t>
            </a:r>
            <a:r>
              <a:rPr lang="en-US" sz="2200" u="sng" dirty="0">
                <a:solidFill>
                  <a:schemeClr val="bg1"/>
                </a:solidFill>
                <a:latin typeface="Arial Rounded MT Bold" pitchFamily="34" charset="0"/>
                <a:hlinkClick r:id="rId3"/>
              </a:rPr>
              <a:t>https://youtu.be/Kq_7-X7ntsw</a:t>
            </a:r>
            <a:r>
              <a:rPr lang="en-US" sz="2200" dirty="0">
                <a:solidFill>
                  <a:schemeClr val="bg1"/>
                </a:solidFill>
                <a:latin typeface="Arial Rounded MT Bold" pitchFamily="34" charset="0"/>
              </a:rPr>
              <a:t>  </a:t>
            </a:r>
            <a:r>
              <a:rPr lang="en-US" sz="2000" dirty="0"/>
              <a:t/>
            </a:r>
            <a:br>
              <a:rPr lang="en-US" sz="2000" dirty="0"/>
            </a:br>
            <a:r>
              <a:rPr lang="en-US" sz="2400" dirty="0">
                <a:latin typeface="Arial Rounded MT Bold" pitchFamily="34" charset="0"/>
              </a:rPr>
              <a:t/>
            </a:r>
            <a:br>
              <a:rPr lang="en-US" sz="2400" dirty="0">
                <a:latin typeface="Arial Rounded MT Bold" pitchFamily="34" charset="0"/>
              </a:rPr>
            </a:br>
            <a:endParaRPr lang="en-US" sz="2400" dirty="0">
              <a:latin typeface="Arial Rounded MT Bold" pitchFamily="34" charset="0"/>
            </a:endParaRPr>
          </a:p>
        </p:txBody>
      </p:sp>
      <p:pic>
        <p:nvPicPr>
          <p:cNvPr id="3" name="Bob Jones shares prophetic words about End time revival.avi">
            <a:hlinkClick r:id="" action="ppaction://media"/>
          </p:cNvPr>
          <p:cNvPicPr>
            <a:picLocks noRot="1" noChangeAspect="1"/>
          </p:cNvPicPr>
          <p:nvPr>
            <a:videoFile r:link="rId1"/>
          </p:nvPr>
        </p:nvPicPr>
        <p:blipFill>
          <a:blip r:embed="rId4"/>
          <a:stretch>
            <a:fillRect/>
          </a:stretch>
        </p:blipFill>
        <p:spPr>
          <a:xfrm>
            <a:off x="-3286180" y="0"/>
            <a:ext cx="2920999" cy="1643062"/>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57166"/>
            <a:ext cx="7772400" cy="5929354"/>
          </a:xfrm>
        </p:spPr>
        <p:txBody>
          <a:bodyPr>
            <a:normAutofit fontScale="92500" lnSpcReduction="20000"/>
          </a:bodyPr>
          <a:lstStyle/>
          <a:p>
            <a:endParaRPr lang="en-US" dirty="0" smtClean="0">
              <a:solidFill>
                <a:schemeClr val="bg1"/>
              </a:solidFill>
              <a:latin typeface="Arial Rounded MT Bold" pitchFamily="34" charset="0"/>
            </a:endParaRPr>
          </a:p>
          <a:p>
            <a:r>
              <a:rPr lang="en-US" dirty="0" smtClean="0">
                <a:solidFill>
                  <a:schemeClr val="bg1"/>
                </a:solidFill>
                <a:latin typeface="Arial Rounded MT Bold" pitchFamily="34" charset="0"/>
              </a:rPr>
              <a:t>Known </a:t>
            </a:r>
            <a:r>
              <a:rPr lang="en-US" dirty="0">
                <a:solidFill>
                  <a:schemeClr val="bg1"/>
                </a:solidFill>
                <a:latin typeface="Arial Rounded MT Bold" pitchFamily="34" charset="0"/>
              </a:rPr>
              <a:t>as the HIV/AIDS virus or the </a:t>
            </a:r>
            <a:r>
              <a:rPr lang="en-US" dirty="0" smtClean="0">
                <a:solidFill>
                  <a:schemeClr val="bg1"/>
                </a:solidFill>
                <a:latin typeface="Arial Rounded MT Bold" pitchFamily="34" charset="0"/>
              </a:rPr>
              <a:t>human</a:t>
            </a:r>
            <a:r>
              <a:rPr lang="en-US" b="1" dirty="0" smtClean="0">
                <a:solidFill>
                  <a:schemeClr val="bg1"/>
                </a:solidFill>
                <a:latin typeface="Arial Rounded MT Bold" pitchFamily="34" charset="0"/>
              </a:rPr>
              <a:t> “Acquired Immunodeficiency Virus” </a:t>
            </a:r>
            <a:r>
              <a:rPr lang="en-US" dirty="0">
                <a:solidFill>
                  <a:schemeClr val="bg1"/>
                </a:solidFill>
                <a:latin typeface="Arial Rounded MT Bold" pitchFamily="34" charset="0"/>
              </a:rPr>
              <a:t>infection and </a:t>
            </a:r>
            <a:r>
              <a:rPr lang="en-US" b="1" dirty="0" smtClean="0">
                <a:solidFill>
                  <a:schemeClr val="bg1"/>
                </a:solidFill>
                <a:latin typeface="Arial Rounded MT Bold" pitchFamily="34" charset="0"/>
              </a:rPr>
              <a:t> “Acquired Immune Deficiency Syndrome</a:t>
            </a:r>
            <a:r>
              <a:rPr lang="en-US" b="1" dirty="0">
                <a:solidFill>
                  <a:schemeClr val="bg1"/>
                </a:solidFill>
                <a:latin typeface="Arial Rounded MT Bold" pitchFamily="34" charset="0"/>
              </a:rPr>
              <a:t>” </a:t>
            </a:r>
            <a:r>
              <a:rPr lang="en-US" b="1" dirty="0" smtClean="0">
                <a:solidFill>
                  <a:schemeClr val="bg1"/>
                </a:solidFill>
                <a:latin typeface="Arial Rounded MT Bold" pitchFamily="34" charset="0"/>
              </a:rPr>
              <a:t> </a:t>
            </a:r>
            <a:r>
              <a:rPr lang="en-US" dirty="0" smtClean="0">
                <a:solidFill>
                  <a:schemeClr val="bg1"/>
                </a:solidFill>
                <a:latin typeface="Arial Rounded MT Bold" pitchFamily="34" charset="0"/>
              </a:rPr>
              <a:t>this</a:t>
            </a:r>
            <a:r>
              <a:rPr lang="en-US" b="1" dirty="0" smtClean="0">
                <a:solidFill>
                  <a:schemeClr val="bg1"/>
                </a:solidFill>
                <a:latin typeface="Arial Rounded MT Bold" pitchFamily="34" charset="0"/>
              </a:rPr>
              <a:t> </a:t>
            </a:r>
            <a:r>
              <a:rPr lang="en-US" dirty="0" smtClean="0">
                <a:solidFill>
                  <a:schemeClr val="bg1"/>
                </a:solidFill>
                <a:latin typeface="Arial Rounded MT Bold" pitchFamily="34" charset="0"/>
              </a:rPr>
              <a:t>is </a:t>
            </a:r>
            <a:r>
              <a:rPr lang="en-US" dirty="0">
                <a:solidFill>
                  <a:schemeClr val="bg1"/>
                </a:solidFill>
                <a:latin typeface="Arial Rounded MT Bold" pitchFamily="34" charset="0"/>
              </a:rPr>
              <a:t>the 1</a:t>
            </a:r>
            <a:r>
              <a:rPr lang="en-US" baseline="30000" dirty="0">
                <a:solidFill>
                  <a:schemeClr val="bg1"/>
                </a:solidFill>
                <a:latin typeface="Arial Rounded MT Bold" pitchFamily="34" charset="0"/>
              </a:rPr>
              <a:t>st</a:t>
            </a:r>
            <a:r>
              <a:rPr lang="en-US" dirty="0">
                <a:solidFill>
                  <a:schemeClr val="bg1"/>
                </a:solidFill>
                <a:latin typeface="Arial Rounded MT Bold" pitchFamily="34" charset="0"/>
              </a:rPr>
              <a:t> bowl </a:t>
            </a:r>
            <a:r>
              <a:rPr lang="en-US" dirty="0" smtClean="0">
                <a:solidFill>
                  <a:schemeClr val="bg1"/>
                </a:solidFill>
                <a:latin typeface="Arial Rounded MT Bold" pitchFamily="34" charset="0"/>
              </a:rPr>
              <a:t>plague </a:t>
            </a:r>
            <a:r>
              <a:rPr lang="en-US" dirty="0">
                <a:solidFill>
                  <a:schemeClr val="bg1"/>
                </a:solidFill>
                <a:latin typeface="Arial Rounded MT Bold" pitchFamily="34" charset="0"/>
              </a:rPr>
              <a:t>poured out since before the 1980’s </a:t>
            </a:r>
            <a:r>
              <a:rPr lang="en-US" i="1" dirty="0">
                <a:solidFill>
                  <a:schemeClr val="bg1"/>
                </a:solidFill>
                <a:latin typeface="Arial Rounded MT Bold" pitchFamily="34" charset="0"/>
              </a:rPr>
              <a:t>(Genetically traced back to 1920 around the time of first Trumpet 1914-1918)</a:t>
            </a:r>
            <a:r>
              <a:rPr lang="en-US" dirty="0">
                <a:solidFill>
                  <a:schemeClr val="bg1"/>
                </a:solidFill>
                <a:latin typeface="Arial Rounded MT Bold" pitchFamily="34" charset="0"/>
              </a:rPr>
              <a:t> </a:t>
            </a:r>
            <a:r>
              <a:rPr lang="en-US" dirty="0" smtClean="0">
                <a:solidFill>
                  <a:schemeClr val="bg1"/>
                </a:solidFill>
                <a:latin typeface="Arial Rounded MT Bold" pitchFamily="34" charset="0"/>
              </a:rPr>
              <a:t> it </a:t>
            </a:r>
            <a:r>
              <a:rPr lang="en-US" dirty="0">
                <a:solidFill>
                  <a:schemeClr val="bg1"/>
                </a:solidFill>
                <a:latin typeface="Arial Rounded MT Bold" pitchFamily="34" charset="0"/>
              </a:rPr>
              <a:t>was </a:t>
            </a:r>
            <a:r>
              <a:rPr lang="en-US" dirty="0" smtClean="0">
                <a:solidFill>
                  <a:schemeClr val="bg1"/>
                </a:solidFill>
                <a:latin typeface="Arial Rounded MT Bold" pitchFamily="34" charset="0"/>
              </a:rPr>
              <a:t>only then recognized </a:t>
            </a:r>
            <a:r>
              <a:rPr lang="en-US" dirty="0">
                <a:solidFill>
                  <a:schemeClr val="bg1"/>
                </a:solidFill>
                <a:latin typeface="Arial Rounded MT Bold" pitchFamily="34" charset="0"/>
              </a:rPr>
              <a:t>on the world scene by 1987. Multiple cases of this unknown disease had been reported as early as 1981 in the USA and around the world. HIV/AIDS </a:t>
            </a:r>
            <a:r>
              <a:rPr lang="en-US" dirty="0" smtClean="0">
                <a:solidFill>
                  <a:schemeClr val="bg1"/>
                </a:solidFill>
                <a:latin typeface="Arial Rounded MT Bold" pitchFamily="34" charset="0"/>
              </a:rPr>
              <a:t>is mainly transmitted through unprotected sexual intercourse including anal and oral sex, contaminated blood transfusions, hypodermic needles, from mother to child during </a:t>
            </a:r>
            <a:r>
              <a:rPr lang="en-US" dirty="0">
                <a:solidFill>
                  <a:schemeClr val="bg1"/>
                </a:solidFill>
                <a:latin typeface="Arial Rounded MT Bold" pitchFamily="34" charset="0"/>
              </a:rPr>
              <a:t>pregnancy, delivery, or breastfeeding</a:t>
            </a:r>
            <a:r>
              <a:rPr lang="en-US" dirty="0" smtClean="0">
                <a:solidFill>
                  <a:schemeClr val="bg1"/>
                </a:solidFill>
                <a:latin typeface="Arial Rounded MT Bold" pitchFamily="34" charset="0"/>
              </a:rPr>
              <a:t>.</a:t>
            </a:r>
          </a:p>
          <a:p>
            <a:endParaRPr lang="en-US" dirty="0">
              <a:solidFill>
                <a:schemeClr val="bg1"/>
              </a:solidFill>
              <a:latin typeface="Arial Rounded MT Bold" pitchFamily="34" charset="0"/>
            </a:endParaRPr>
          </a:p>
          <a:p>
            <a:r>
              <a:rPr lang="en-US" dirty="0" smtClean="0">
                <a:solidFill>
                  <a:schemeClr val="bg1"/>
                </a:solidFill>
                <a:latin typeface="Arial Rounded MT Bold" pitchFamily="34" charset="0"/>
              </a:rPr>
              <a:t>Aids </a:t>
            </a:r>
            <a:r>
              <a:rPr lang="en-US" dirty="0">
                <a:solidFill>
                  <a:schemeClr val="bg1"/>
                </a:solidFill>
                <a:latin typeface="Arial Rounded MT Bold" pitchFamily="34" charset="0"/>
              </a:rPr>
              <a:t>was initially transmitted through blood and sexual contact between homosexuals as it advanced heterosexuals began contracting this disease also from contact with the infected blood cells blood to blood. This virus has killed up to </a:t>
            </a:r>
            <a:r>
              <a:rPr lang="en-US" dirty="0" smtClean="0">
                <a:solidFill>
                  <a:schemeClr val="bg1"/>
                </a:solidFill>
                <a:latin typeface="Arial Rounded MT Bold" pitchFamily="34" charset="0"/>
              </a:rPr>
              <a:t>36 </a:t>
            </a:r>
            <a:r>
              <a:rPr lang="en-US" dirty="0">
                <a:solidFill>
                  <a:schemeClr val="bg1"/>
                </a:solidFill>
                <a:latin typeface="Arial Rounded MT Bold" pitchFamily="34" charset="0"/>
              </a:rPr>
              <a:t>million known cases by 2012 </a:t>
            </a:r>
            <a:r>
              <a:rPr lang="en-US" dirty="0" smtClean="0">
                <a:solidFill>
                  <a:schemeClr val="bg1"/>
                </a:solidFill>
                <a:latin typeface="Arial Rounded MT Bold" pitchFamily="34" charset="0"/>
              </a:rPr>
              <a:t>since </a:t>
            </a:r>
            <a:r>
              <a:rPr lang="en-US" dirty="0">
                <a:solidFill>
                  <a:schemeClr val="bg1"/>
                </a:solidFill>
                <a:latin typeface="Arial Rounded MT Bold" pitchFamily="34" charset="0"/>
              </a:rPr>
              <a:t>being diagnosed it has spread worldwide </a:t>
            </a:r>
            <a:r>
              <a:rPr lang="en-US" dirty="0" smtClean="0">
                <a:solidFill>
                  <a:schemeClr val="bg1"/>
                </a:solidFill>
                <a:latin typeface="Arial Rounded MT Bold" pitchFamily="34" charset="0"/>
              </a:rPr>
              <a:t>in 199 </a:t>
            </a:r>
            <a:r>
              <a:rPr lang="en-US" dirty="0">
                <a:solidFill>
                  <a:schemeClr val="bg1"/>
                </a:solidFill>
                <a:latin typeface="Arial Rounded MT Bold" pitchFamily="34" charset="0"/>
              </a:rPr>
              <a:t>nations on Earth. </a:t>
            </a:r>
            <a:r>
              <a:rPr lang="en-US" dirty="0" smtClean="0">
                <a:solidFill>
                  <a:schemeClr val="bg1"/>
                </a:solidFill>
                <a:latin typeface="Arial Rounded MT Bold" pitchFamily="34" charset="0"/>
              </a:rPr>
              <a:t>HIV/AIDS </a:t>
            </a:r>
            <a:r>
              <a:rPr lang="en-US" dirty="0">
                <a:solidFill>
                  <a:schemeClr val="bg1"/>
                </a:solidFill>
                <a:latin typeface="Arial Rounded MT Bold" pitchFamily="34" charset="0"/>
              </a:rPr>
              <a:t>is a </a:t>
            </a:r>
            <a:r>
              <a:rPr lang="en-US" dirty="0" smtClean="0">
                <a:solidFill>
                  <a:schemeClr val="bg1"/>
                </a:solidFill>
                <a:latin typeface="Arial Rounded MT Bold" pitchFamily="34" charset="0"/>
              </a:rPr>
              <a:t>global pandemic </a:t>
            </a:r>
            <a:r>
              <a:rPr lang="en-US" dirty="0">
                <a:solidFill>
                  <a:schemeClr val="bg1"/>
                </a:solidFill>
                <a:latin typeface="Arial Rounded MT Bold" pitchFamily="34" charset="0"/>
              </a:rPr>
              <a:t>as of </a:t>
            </a:r>
            <a:r>
              <a:rPr lang="en-US" dirty="0" smtClean="0">
                <a:solidFill>
                  <a:schemeClr val="bg1"/>
                </a:solidFill>
                <a:latin typeface="Arial Rounded MT Bold" pitchFamily="34" charset="0"/>
              </a:rPr>
              <a:t>2016, </a:t>
            </a:r>
            <a:r>
              <a:rPr lang="en-US" dirty="0">
                <a:solidFill>
                  <a:schemeClr val="bg1"/>
                </a:solidFill>
                <a:latin typeface="Arial Rounded MT Bold" pitchFamily="34" charset="0"/>
              </a:rPr>
              <a:t>approximately </a:t>
            </a:r>
            <a:r>
              <a:rPr lang="en-US" dirty="0" smtClean="0">
                <a:solidFill>
                  <a:schemeClr val="bg1"/>
                </a:solidFill>
                <a:latin typeface="Arial Rounded MT Bold" pitchFamily="34" charset="0"/>
              </a:rPr>
              <a:t>36.7</a:t>
            </a:r>
            <a:r>
              <a:rPr lang="en-US" dirty="0">
                <a:solidFill>
                  <a:schemeClr val="bg1"/>
                </a:solidFill>
                <a:latin typeface="Arial Rounded MT Bold" pitchFamily="34" charset="0"/>
              </a:rPr>
              <a:t> million people are living with HIV globally, of these approximately 17.2 million are men, 16.8 million are women and 3.4 million are less than 15 years old</a:t>
            </a:r>
            <a:r>
              <a:rPr lang="en-US" sz="1700" dirty="0" smtClean="0">
                <a:solidFill>
                  <a:schemeClr val="bg1"/>
                </a:solidFill>
                <a:latin typeface="Arial Rounded MT Bold" pitchFamily="34" charset="0"/>
              </a:rPr>
              <a:t>.  (Time line video 55 </a:t>
            </a:r>
            <a:r>
              <a:rPr lang="en-US" sz="1700" dirty="0" err="1" smtClean="0">
                <a:solidFill>
                  <a:schemeClr val="bg1"/>
                </a:solidFill>
                <a:latin typeface="Arial Rounded MT Bold" pitchFamily="34" charset="0"/>
              </a:rPr>
              <a:t>secs</a:t>
            </a:r>
            <a:r>
              <a:rPr lang="en-US" sz="1700" dirty="0" smtClean="0">
                <a:solidFill>
                  <a:schemeClr val="bg1"/>
                </a:solidFill>
                <a:latin typeface="Arial Rounded MT Bold" pitchFamily="34" charset="0"/>
              </a:rPr>
              <a:t>)</a:t>
            </a:r>
            <a:endParaRPr lang="en-US" sz="1700" dirty="0">
              <a:solidFill>
                <a:schemeClr val="bg1"/>
              </a:solidFill>
              <a:latin typeface="Arial Rounded MT Bold" pitchFamily="34" charset="0"/>
            </a:endParaRPr>
          </a:p>
          <a:p>
            <a:endParaRPr lang="en-US" dirty="0"/>
          </a:p>
        </p:txBody>
      </p:sp>
      <p:pic>
        <p:nvPicPr>
          <p:cNvPr id="5" name="Timeline of Aids pandemic on a worldmap.avi">
            <a:hlinkClick r:id="" action="ppaction://media"/>
          </p:cNvPr>
          <p:cNvPicPr>
            <a:picLocks noRot="1" noChangeAspect="1"/>
          </p:cNvPicPr>
          <p:nvPr>
            <a:videoFile r:link="rId1"/>
          </p:nvPr>
        </p:nvPicPr>
        <p:blipFill>
          <a:blip r:embed="rId3"/>
          <a:stretch>
            <a:fillRect/>
          </a:stretch>
        </p:blipFill>
        <p:spPr>
          <a:xfrm>
            <a:off x="-3571932" y="0"/>
            <a:ext cx="3190876" cy="1794868"/>
          </a:xfrm>
          <a:prstGeom prst="rect">
            <a:avLst/>
          </a:prstGeom>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357850"/>
          </a:xfrm>
        </p:spPr>
        <p:txBody>
          <a:bodyPr>
            <a:normAutofit fontScale="90000"/>
          </a:bodyPr>
          <a:lstStyle/>
          <a:p>
            <a:pPr algn="l"/>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a:solidFill>
                  <a:schemeClr val="bg1"/>
                </a:solidFill>
                <a:latin typeface="Arial Rounded MT Bold" pitchFamily="34" charset="0"/>
              </a:rPr>
              <a:t/>
            </a:r>
            <a:br>
              <a:rPr lang="en-US" sz="2200" dirty="0">
                <a:solidFill>
                  <a:schemeClr val="bg1"/>
                </a:solidFill>
                <a:latin typeface="Arial Rounded MT Bold" pitchFamily="34" charset="0"/>
              </a:rPr>
            </a:br>
            <a:r>
              <a:rPr lang="en-US" sz="2200" dirty="0" smtClean="0">
                <a:solidFill>
                  <a:schemeClr val="bg1"/>
                </a:solidFill>
                <a:latin typeface="Arial Rounded MT Bold" pitchFamily="34" charset="0"/>
              </a:rPr>
              <a:t>A </a:t>
            </a:r>
            <a:r>
              <a:rPr lang="en-US" sz="2200" dirty="0">
                <a:solidFill>
                  <a:schemeClr val="bg1"/>
                </a:solidFill>
                <a:latin typeface="Arial Rounded MT Bold" pitchFamily="34" charset="0"/>
              </a:rPr>
              <a:t>reconstruction of its genetic history shows that the HIV/AIDS pandemic almost certainly originated </a:t>
            </a:r>
            <a:r>
              <a:rPr lang="en-US" sz="2200" dirty="0" smtClean="0">
                <a:solidFill>
                  <a:schemeClr val="bg1"/>
                </a:solidFill>
                <a:latin typeface="Arial Rounded MT Bold" pitchFamily="34" charset="0"/>
              </a:rPr>
              <a:t>in Kinshasa, </a:t>
            </a:r>
            <a:r>
              <a:rPr lang="en-US" sz="2200" dirty="0">
                <a:solidFill>
                  <a:schemeClr val="bg1"/>
                </a:solidFill>
                <a:latin typeface="Arial Rounded MT Bold" pitchFamily="34" charset="0"/>
              </a:rPr>
              <a:t>the capital of </a:t>
            </a:r>
            <a:r>
              <a:rPr lang="en-US" sz="2200" dirty="0" smtClean="0">
                <a:solidFill>
                  <a:schemeClr val="bg1"/>
                </a:solidFill>
                <a:latin typeface="Arial Rounded MT Bold" pitchFamily="34" charset="0"/>
              </a:rPr>
              <a:t>the Congo, </a:t>
            </a:r>
            <a:r>
              <a:rPr lang="en-US" sz="2200" dirty="0">
                <a:solidFill>
                  <a:schemeClr val="bg1"/>
                </a:solidFill>
                <a:latin typeface="Arial Rounded MT Bold" pitchFamily="34" charset="0"/>
              </a:rPr>
              <a:t>around </a:t>
            </a:r>
            <a:r>
              <a:rPr lang="en-US" sz="2200" dirty="0" smtClean="0">
                <a:solidFill>
                  <a:schemeClr val="bg1"/>
                </a:solidFill>
                <a:latin typeface="Arial Rounded MT Bold" pitchFamily="34" charset="0"/>
              </a:rPr>
              <a:t>1920 </a:t>
            </a:r>
            <a:r>
              <a:rPr lang="en-US" sz="2200" i="1" dirty="0">
                <a:solidFill>
                  <a:schemeClr val="bg1"/>
                </a:solidFill>
                <a:latin typeface="Arial Rounded MT Bold" pitchFamily="34" charset="0"/>
              </a:rPr>
              <a:t>(The time of the 1</a:t>
            </a:r>
            <a:r>
              <a:rPr lang="en-US" sz="2200" i="1" baseline="30000" dirty="0">
                <a:solidFill>
                  <a:schemeClr val="bg1"/>
                </a:solidFill>
                <a:latin typeface="Arial Rounded MT Bold" pitchFamily="34" charset="0"/>
              </a:rPr>
              <a:t>st</a:t>
            </a:r>
            <a:r>
              <a:rPr lang="en-US" sz="2200" i="1" dirty="0">
                <a:solidFill>
                  <a:schemeClr val="bg1"/>
                </a:solidFill>
                <a:latin typeface="Arial Rounded MT Bold" pitchFamily="34" charset="0"/>
              </a:rPr>
              <a:t> trumpet of WW 1).</a:t>
            </a:r>
            <a:r>
              <a:rPr lang="en-US" sz="2200" dirty="0">
                <a:solidFill>
                  <a:schemeClr val="bg1"/>
                </a:solidFill>
                <a:latin typeface="Arial Rounded MT Bold" pitchFamily="34" charset="0"/>
              </a:rPr>
              <a:t>  HIV/AIDS was first recognized by the United </a:t>
            </a:r>
            <a:r>
              <a:rPr lang="en-US" sz="2200" dirty="0" smtClean="0">
                <a:solidFill>
                  <a:schemeClr val="bg1"/>
                </a:solidFill>
                <a:latin typeface="Arial Rounded MT Bold" pitchFamily="34" charset="0"/>
              </a:rPr>
              <a:t>States Centers for Disease Control and Prevention </a:t>
            </a:r>
            <a:r>
              <a:rPr lang="en-US" sz="2200" i="1" dirty="0">
                <a:solidFill>
                  <a:schemeClr val="bg1"/>
                </a:solidFill>
                <a:latin typeface="Arial Rounded MT Bold" pitchFamily="34" charset="0"/>
              </a:rPr>
              <a:t>(CDC</a:t>
            </a:r>
            <a:r>
              <a:rPr lang="en-US" sz="2200" i="1" dirty="0" smtClean="0">
                <a:solidFill>
                  <a:schemeClr val="bg1"/>
                </a:solidFill>
                <a:latin typeface="Arial Rounded MT Bold" pitchFamily="34" charset="0"/>
              </a:rPr>
              <a:t>) </a:t>
            </a:r>
            <a:r>
              <a:rPr lang="en-US" sz="2200" dirty="0" smtClean="0">
                <a:solidFill>
                  <a:schemeClr val="bg1"/>
                </a:solidFill>
                <a:latin typeface="Arial Rounded MT Bold" pitchFamily="34" charset="0"/>
              </a:rPr>
              <a:t> </a:t>
            </a:r>
            <a:r>
              <a:rPr lang="en-US" sz="2200" dirty="0">
                <a:solidFill>
                  <a:schemeClr val="bg1"/>
                </a:solidFill>
                <a:latin typeface="Arial Rounded MT Bold" pitchFamily="34" charset="0"/>
              </a:rPr>
              <a:t>in 1981 and meant certain </a:t>
            </a:r>
            <a:r>
              <a:rPr lang="en-US" sz="2200" dirty="0" smtClean="0">
                <a:solidFill>
                  <a:schemeClr val="bg1"/>
                </a:solidFill>
                <a:latin typeface="Arial Rounded MT Bold" pitchFamily="34" charset="0"/>
              </a:rPr>
              <a:t>death. </a:t>
            </a:r>
            <a:r>
              <a:rPr lang="en-US" sz="2200" dirty="0">
                <a:solidFill>
                  <a:schemeClr val="bg1"/>
                </a:solidFill>
                <a:latin typeface="Arial Rounded MT Bold" pitchFamily="34" charset="0"/>
              </a:rPr>
              <a:t>Many more victims have died prior to 1981 but impossible to number due to HIV/AIDS being undiagnosed at the time. </a:t>
            </a: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a:solidFill>
                  <a:schemeClr val="bg1"/>
                </a:solidFill>
                <a:latin typeface="Arial Rounded MT Bold" pitchFamily="34" charset="0"/>
              </a:rPr>
              <a:t/>
            </a:r>
            <a:br>
              <a:rPr lang="en-US" sz="2200" dirty="0">
                <a:solidFill>
                  <a:schemeClr val="bg1"/>
                </a:solidFill>
                <a:latin typeface="Arial Rounded MT Bold" pitchFamily="34" charset="0"/>
              </a:rPr>
            </a:br>
            <a:r>
              <a:rPr lang="en-US" sz="2200" dirty="0">
                <a:solidFill>
                  <a:schemeClr val="bg1"/>
                </a:solidFill>
                <a:latin typeface="Arial Rounded MT Bold" pitchFamily="34" charset="0"/>
              </a:rPr>
              <a:t>Aids causes ulcerated sores to appear over one’s body and in the mouth, bringing a slow death it depletes the immune system making one easily open to catching a virus or bacterial infection that could kill the victim. In all the years since this outbreak and identification of HIV/AIDS, there is no known cure </a:t>
            </a:r>
            <a:r>
              <a:rPr lang="en-US" sz="2200" dirty="0" smtClean="0">
                <a:solidFill>
                  <a:schemeClr val="bg1"/>
                </a:solidFill>
                <a:latin typeface="Arial Rounded MT Bold" pitchFamily="34" charset="0"/>
              </a:rPr>
              <a:t>only extending ones life span a slowing down </a:t>
            </a:r>
            <a:r>
              <a:rPr lang="en-US" sz="2200" dirty="0">
                <a:solidFill>
                  <a:schemeClr val="bg1"/>
                </a:solidFill>
                <a:latin typeface="Arial Rounded MT Bold" pitchFamily="34" charset="0"/>
              </a:rPr>
              <a:t>of the process</a:t>
            </a:r>
            <a:r>
              <a:rPr lang="en-US" sz="2200" dirty="0" smtClean="0">
                <a:solidFill>
                  <a:schemeClr val="bg1"/>
                </a:solidFill>
                <a:latin typeface="Arial Rounded MT Bold" pitchFamily="34" charset="0"/>
              </a:rPr>
              <a:t>, some do live a normal life with drugs. </a:t>
            </a:r>
            <a:r>
              <a:rPr lang="en-US" sz="2000" dirty="0" smtClean="0">
                <a:solidFill>
                  <a:schemeClr val="bg1"/>
                </a:solidFill>
                <a:latin typeface="Arial Rounded MT Bold" pitchFamily="34" charset="0"/>
              </a:rPr>
              <a:t> (Video)</a:t>
            </a:r>
            <a:r>
              <a:rPr lang="en-US" sz="2000" dirty="0">
                <a:solidFill>
                  <a:schemeClr val="bg1"/>
                </a:solidFill>
              </a:rPr>
              <a:t/>
            </a:r>
            <a:br>
              <a:rPr lang="en-US" sz="2000" dirty="0">
                <a:solidFill>
                  <a:schemeClr val="bg1"/>
                </a:solidFill>
              </a:rPr>
            </a:br>
            <a:r>
              <a:rPr lang="en-US" sz="2000" dirty="0" smtClean="0">
                <a:latin typeface="Arial Rounded MT Bold" pitchFamily="34" charset="0"/>
              </a:rPr>
              <a:t/>
            </a:r>
            <a:br>
              <a:rPr lang="en-US" sz="2000" dirty="0" smtClean="0">
                <a:latin typeface="Arial Rounded MT Bold" pitchFamily="34" charset="0"/>
              </a:rPr>
            </a:br>
            <a:r>
              <a:rPr lang="en-US" sz="2000" dirty="0">
                <a:latin typeface="Arial Rounded MT Bold" pitchFamily="34" charset="0"/>
              </a:rPr>
              <a:t/>
            </a:r>
            <a:br>
              <a:rPr lang="en-US" sz="2000" dirty="0">
                <a:latin typeface="Arial Rounded MT Bold" pitchFamily="34" charset="0"/>
              </a:rPr>
            </a:br>
            <a:endParaRPr lang="en-US" sz="2000" dirty="0">
              <a:latin typeface="Arial Rounded MT Bold" pitchFamily="34" charset="0"/>
            </a:endParaRPr>
          </a:p>
        </p:txBody>
      </p:sp>
      <p:pic>
        <p:nvPicPr>
          <p:cNvPr id="4" name="The HIVAIDS Epidemic Where Does The World Stand.avi">
            <a:hlinkClick r:id="" action="ppaction://media"/>
          </p:cNvPr>
          <p:cNvPicPr>
            <a:picLocks noRot="1" noChangeAspect="1"/>
          </p:cNvPicPr>
          <p:nvPr>
            <a:videoFile r:link="rId1"/>
          </p:nvPr>
        </p:nvPicPr>
        <p:blipFill>
          <a:blip r:embed="rId3"/>
          <a:stretch>
            <a:fillRect/>
          </a:stretch>
        </p:blipFill>
        <p:spPr>
          <a:xfrm>
            <a:off x="-3571932" y="0"/>
            <a:ext cx="3190876" cy="1794868"/>
          </a:xfrm>
          <a:prstGeom prst="rect">
            <a:avLst/>
          </a:prstGeom>
        </p:spPr>
      </p:pic>
    </p:spTree>
  </p:cSld>
  <p:clrMapOvr>
    <a:masterClrMapping/>
  </p:clrMapOvr>
  <p:transition>
    <p:checke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143536"/>
          </a:xfrm>
        </p:spPr>
        <p:txBody>
          <a:bodyPr>
            <a:normAutofit fontScale="90000"/>
          </a:bodyPr>
          <a:lstStyle/>
          <a:p>
            <a:pPr algn="l"/>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200" b="1" dirty="0" smtClean="0">
                <a:solidFill>
                  <a:srgbClr val="FFFF00"/>
                </a:solidFill>
                <a:latin typeface="Arial Rounded MT Bold" pitchFamily="34" charset="0"/>
              </a:rPr>
              <a:t>and a foul and loathsome sore came upon the men who had the mark of the beast and those who worshiped his image. </a:t>
            </a: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a:solidFill>
                  <a:schemeClr val="bg1"/>
                </a:solidFill>
                <a:latin typeface="Arial Rounded MT Bold" pitchFamily="34" charset="0"/>
              </a:rPr>
              <a:t/>
            </a:r>
            <a:br>
              <a:rPr lang="en-US" sz="2200" dirty="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Truly </a:t>
            </a:r>
            <a:r>
              <a:rPr lang="en-US" sz="2200" dirty="0">
                <a:solidFill>
                  <a:schemeClr val="bg1"/>
                </a:solidFill>
                <a:latin typeface="Arial Rounded MT Bold" pitchFamily="34" charset="0"/>
              </a:rPr>
              <a:t>this has been a curse upon those that worship the image of man who carry the mark of the beast </a:t>
            </a:r>
            <a:r>
              <a:rPr lang="en-US" sz="2200" i="1" dirty="0">
                <a:solidFill>
                  <a:schemeClr val="bg1"/>
                </a:solidFill>
                <a:latin typeface="Arial Rounded MT Bold" pitchFamily="34" charset="0"/>
              </a:rPr>
              <a:t>(unsaved)</a:t>
            </a:r>
            <a:r>
              <a:rPr lang="en-US" sz="2200" dirty="0">
                <a:solidFill>
                  <a:schemeClr val="bg1"/>
                </a:solidFill>
                <a:latin typeface="Arial Rounded MT Bold" pitchFamily="34" charset="0"/>
              </a:rPr>
              <a:t> </a:t>
            </a:r>
            <a:r>
              <a:rPr lang="en-US" sz="2200" dirty="0" smtClean="0">
                <a:solidFill>
                  <a:schemeClr val="bg1"/>
                </a:solidFill>
                <a:latin typeface="Arial Rounded MT Bold" pitchFamily="34" charset="0"/>
              </a:rPr>
              <a:t> through </a:t>
            </a:r>
            <a:r>
              <a:rPr lang="en-US" sz="2200" dirty="0">
                <a:solidFill>
                  <a:schemeClr val="bg1"/>
                </a:solidFill>
                <a:latin typeface="Arial Rounded MT Bold" pitchFamily="34" charset="0"/>
              </a:rPr>
              <a:t>homosexuality, perversion, promiscuity and sex outside of Gods intended marriage between a man and a </a:t>
            </a:r>
            <a:r>
              <a:rPr lang="en-US" sz="2200" dirty="0" smtClean="0">
                <a:solidFill>
                  <a:schemeClr val="bg1"/>
                </a:solidFill>
                <a:latin typeface="Arial Rounded MT Bold" pitchFamily="34" charset="0"/>
              </a:rPr>
              <a:t>woman. </a:t>
            </a:r>
            <a:r>
              <a:rPr lang="en-US" sz="2200" dirty="0">
                <a:solidFill>
                  <a:schemeClr val="bg1"/>
                </a:solidFill>
                <a:latin typeface="Arial Rounded MT Bold" pitchFamily="34" charset="0"/>
              </a:rPr>
              <a:t>In the 21</a:t>
            </a:r>
            <a:r>
              <a:rPr lang="en-US" sz="2200" baseline="30000" dirty="0">
                <a:solidFill>
                  <a:schemeClr val="bg1"/>
                </a:solidFill>
                <a:latin typeface="Arial Rounded MT Bold" pitchFamily="34" charset="0"/>
              </a:rPr>
              <a:t>st</a:t>
            </a:r>
            <a:r>
              <a:rPr lang="en-US" sz="2200" dirty="0">
                <a:solidFill>
                  <a:schemeClr val="bg1"/>
                </a:solidFill>
                <a:latin typeface="Arial Rounded MT Bold" pitchFamily="34" charset="0"/>
              </a:rPr>
              <a:t> century this disease is still rampant </a:t>
            </a:r>
            <a:r>
              <a:rPr lang="en-US" sz="2200" dirty="0" smtClean="0">
                <a:solidFill>
                  <a:schemeClr val="bg1"/>
                </a:solidFill>
                <a:latin typeface="Arial Rounded MT Bold" pitchFamily="34" charset="0"/>
              </a:rPr>
              <a:t>yet </a:t>
            </a:r>
            <a:r>
              <a:rPr lang="en-US" sz="2200" dirty="0">
                <a:solidFill>
                  <a:schemeClr val="bg1"/>
                </a:solidFill>
                <a:latin typeface="Arial Rounded MT Bold" pitchFamily="34" charset="0"/>
              </a:rPr>
              <a:t>it is no longer covered by mainstream media as it first </a:t>
            </a:r>
            <a:r>
              <a:rPr lang="en-US" sz="2200" dirty="0" smtClean="0">
                <a:solidFill>
                  <a:schemeClr val="bg1"/>
                </a:solidFill>
                <a:latin typeface="Arial Rounded MT Bold" pitchFamily="34" charset="0"/>
              </a:rPr>
              <a:t>was. </a:t>
            </a:r>
            <a:br>
              <a:rPr lang="en-US" sz="2200" dirty="0" smtClean="0">
                <a:solidFill>
                  <a:schemeClr val="bg1"/>
                </a:solidFill>
                <a:latin typeface="Arial Rounded MT Bold" pitchFamily="34" charset="0"/>
              </a:rPr>
            </a:br>
            <a:r>
              <a:rPr lang="en-US" sz="2200" dirty="0">
                <a:solidFill>
                  <a:schemeClr val="bg1"/>
                </a:solidFill>
                <a:latin typeface="Arial Rounded MT Bold" pitchFamily="34" charset="0"/>
              </a:rPr>
              <a:t/>
            </a:r>
            <a:br>
              <a:rPr lang="en-US" sz="2200" dirty="0">
                <a:solidFill>
                  <a:schemeClr val="bg1"/>
                </a:solidFill>
                <a:latin typeface="Arial Rounded MT Bold" pitchFamily="34" charset="0"/>
              </a:rPr>
            </a:br>
            <a:r>
              <a:rPr lang="en-US" sz="2200" dirty="0" smtClean="0">
                <a:solidFill>
                  <a:schemeClr val="bg1"/>
                </a:solidFill>
                <a:latin typeface="Arial Rounded MT Bold" pitchFamily="34" charset="0"/>
              </a:rPr>
              <a:t>Like </a:t>
            </a:r>
            <a:r>
              <a:rPr lang="en-US" sz="2200" dirty="0">
                <a:solidFill>
                  <a:schemeClr val="bg1"/>
                </a:solidFill>
                <a:latin typeface="Arial Rounded MT Bold" pitchFamily="34" charset="0"/>
              </a:rPr>
              <a:t>most things </a:t>
            </a:r>
            <a:r>
              <a:rPr lang="en-US" sz="2200" dirty="0" smtClean="0">
                <a:solidFill>
                  <a:schemeClr val="bg1"/>
                </a:solidFill>
                <a:latin typeface="Arial Rounded MT Bold" pitchFamily="34" charset="0"/>
              </a:rPr>
              <a:t>important the liberal media </a:t>
            </a:r>
            <a:r>
              <a:rPr lang="en-US" sz="2200" dirty="0">
                <a:solidFill>
                  <a:schemeClr val="bg1"/>
                </a:solidFill>
                <a:latin typeface="Arial Rounded MT Bold" pitchFamily="34" charset="0"/>
              </a:rPr>
              <a:t>has </a:t>
            </a:r>
            <a:r>
              <a:rPr lang="en-US" sz="2200" dirty="0" smtClean="0">
                <a:solidFill>
                  <a:schemeClr val="bg1"/>
                </a:solidFill>
                <a:latin typeface="Arial Rounded MT Bold" pitchFamily="34" charset="0"/>
              </a:rPr>
              <a:t>swept it under </a:t>
            </a:r>
            <a:r>
              <a:rPr lang="en-US" sz="2200" dirty="0">
                <a:solidFill>
                  <a:schemeClr val="bg1"/>
                </a:solidFill>
                <a:latin typeface="Arial Rounded MT Bold" pitchFamily="34" charset="0"/>
              </a:rPr>
              <a:t>the social media carpet. This is a worldwide disease in nearly every nation and people group truly this scripture Rev 16:1-2 has been </a:t>
            </a:r>
            <a:r>
              <a:rPr lang="en-US" sz="2200" dirty="0" smtClean="0">
                <a:solidFill>
                  <a:schemeClr val="bg1"/>
                </a:solidFill>
                <a:latin typeface="Arial Rounded MT Bold" pitchFamily="34" charset="0"/>
              </a:rPr>
              <a:t>fulfilled. As mentioned above those who carry the mark of the beast gives us a huge clue to what the mark of the beast actually is.</a:t>
            </a:r>
            <a:endParaRPr lang="en-US" sz="2200" dirty="0">
              <a:solidFill>
                <a:schemeClr val="bg1"/>
              </a:solidFill>
              <a:latin typeface="Arial Rounded MT Bold"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4"/>
            <a:ext cx="8229600" cy="1868478"/>
          </a:xfrm>
        </p:spPr>
        <p:txBody>
          <a:bodyPr>
            <a:normAutofit fontScale="90000"/>
          </a:bodyPr>
          <a:lstStyle/>
          <a:p>
            <a:pPr algn="l"/>
            <a:r>
              <a:rPr lang="en-US" sz="2000" dirty="0" smtClean="0">
                <a:latin typeface="Arial Rounded MT Bold" pitchFamily="34" charset="0"/>
              </a:rPr>
              <a:t> </a:t>
            </a:r>
            <a:br>
              <a:rPr lang="en-US" sz="2000" dirty="0" smtClean="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2200" dirty="0">
                <a:latin typeface="Arial Rounded MT Bold" pitchFamily="34" charset="0"/>
              </a:rPr>
              <a:t/>
            </a:r>
            <a:br>
              <a:rPr lang="en-US" sz="2200" dirty="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2200" dirty="0">
                <a:latin typeface="Arial Rounded MT Bold" pitchFamily="34" charset="0"/>
              </a:rPr>
              <a:t/>
            </a:r>
            <a:br>
              <a:rPr lang="en-US" sz="2200" dirty="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2200" dirty="0">
                <a:solidFill>
                  <a:schemeClr val="bg1"/>
                </a:solidFill>
                <a:latin typeface="Arial Rounded MT Bold" pitchFamily="34" charset="0"/>
              </a:rPr>
              <a:t/>
            </a:r>
            <a:br>
              <a:rPr lang="en-US" sz="2200" dirty="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HIV/AIDS is the only modern plague impacting millions that causes sores upon the body. No </a:t>
            </a:r>
            <a:r>
              <a:rPr lang="en-US" sz="2200" dirty="0">
                <a:solidFill>
                  <a:schemeClr val="bg1"/>
                </a:solidFill>
                <a:latin typeface="Arial Rounded MT Bold" pitchFamily="34" charset="0"/>
              </a:rPr>
              <a:t>other disease has impacted </a:t>
            </a:r>
            <a:r>
              <a:rPr lang="en-US" sz="2200" dirty="0" smtClean="0">
                <a:solidFill>
                  <a:schemeClr val="bg1"/>
                </a:solidFill>
                <a:latin typeface="Arial Rounded MT Bold" pitchFamily="34" charset="0"/>
              </a:rPr>
              <a:t>humanity on </a:t>
            </a:r>
            <a:r>
              <a:rPr lang="en-US" sz="2200" dirty="0">
                <a:solidFill>
                  <a:schemeClr val="bg1"/>
                </a:solidFill>
                <a:latin typeface="Arial Rounded MT Bold" pitchFamily="34" charset="0"/>
              </a:rPr>
              <a:t>such a scale </a:t>
            </a:r>
            <a:r>
              <a:rPr lang="en-US" sz="2200" dirty="0" smtClean="0">
                <a:solidFill>
                  <a:schemeClr val="bg1"/>
                </a:solidFill>
                <a:latin typeface="Arial Rounded MT Bold" pitchFamily="34" charset="0"/>
              </a:rPr>
              <a:t>except </a:t>
            </a:r>
            <a:r>
              <a:rPr lang="en-US" sz="2200" dirty="0">
                <a:solidFill>
                  <a:schemeClr val="bg1"/>
                </a:solidFill>
                <a:latin typeface="Arial Rounded MT Bold" pitchFamily="34" charset="0"/>
              </a:rPr>
              <a:t>the black plague 650 years ago from 1346 – 1353 that killed 70 - 200 million people. The Black Bubonic plague caused skin to die to turn black </a:t>
            </a:r>
            <a:r>
              <a:rPr lang="en-US" sz="2200" dirty="0" smtClean="0">
                <a:solidFill>
                  <a:schemeClr val="bg1"/>
                </a:solidFill>
                <a:latin typeface="Arial Rounded MT Bold" pitchFamily="34" charset="0"/>
              </a:rPr>
              <a:t>with </a:t>
            </a:r>
            <a:r>
              <a:rPr lang="en-US" sz="2200" dirty="0">
                <a:solidFill>
                  <a:schemeClr val="bg1"/>
                </a:solidFill>
                <a:latin typeface="Arial Rounded MT Bold" pitchFamily="34" charset="0"/>
              </a:rPr>
              <a:t>swollen lymph glands no sores</a:t>
            </a:r>
            <a:r>
              <a:rPr lang="en-US" sz="2200" dirty="0" smtClean="0">
                <a:solidFill>
                  <a:schemeClr val="bg1"/>
                </a:solidFill>
                <a:latin typeface="Arial Rounded MT Bold" pitchFamily="34" charset="0"/>
              </a:rPr>
              <a:t>.</a:t>
            </a:r>
            <a:br>
              <a:rPr lang="en-US" sz="2200" dirty="0" smtClean="0">
                <a:solidFill>
                  <a:schemeClr val="bg1"/>
                </a:solidFill>
                <a:latin typeface="Arial Rounded MT Bold" pitchFamily="34" charset="0"/>
              </a:rPr>
            </a:br>
            <a:r>
              <a:rPr lang="en-US" sz="2200" dirty="0">
                <a:solidFill>
                  <a:schemeClr val="bg1"/>
                </a:solidFill>
                <a:latin typeface="Arial Rounded MT Bold" pitchFamily="34" charset="0"/>
              </a:rPr>
              <a:t/>
            </a:r>
            <a:br>
              <a:rPr lang="en-US" sz="2200" dirty="0">
                <a:solidFill>
                  <a:schemeClr val="bg1"/>
                </a:solidFill>
                <a:latin typeface="Arial Rounded MT Bold" pitchFamily="34" charset="0"/>
              </a:rPr>
            </a:br>
            <a:r>
              <a:rPr lang="en-US" sz="2200" dirty="0" smtClean="0">
                <a:solidFill>
                  <a:schemeClr val="bg1"/>
                </a:solidFill>
                <a:latin typeface="Arial Rounded MT Bold" pitchFamily="34" charset="0"/>
              </a:rPr>
              <a:t> In modern times the only other sickness to kill 50 to 100 million around the world was the “Spanish Flu” an influenza virus from 1917-1918 it was said to have come from the WW1 Trenches, as found in the first Trumpet. This virus caused suffocation and organ collapse with mass blood loss again no sores on the skin people died very quickly. These days we have inoculations created since WW2 against the influenza virus. There has been outbreaks of the Ebola Virus in Africa but it has been limited, this also does not cause sores upon the body its internal damage.</a:t>
            </a:r>
            <a:endParaRPr lang="en-US" sz="22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476</Words>
  <Application>Microsoft Office PowerPoint</Application>
  <PresentationFormat>On-screen Show (4:3)</PresentationFormat>
  <Paragraphs>15</Paragraphs>
  <Slides>15</Slides>
  <Notes>0</Notes>
  <HiddenSlides>0</HiddenSlides>
  <MMClips>3</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Bowl 1 “Rev 16:1-2” </vt:lpstr>
      <vt:lpstr>When revelation was asked of the Lord about this Bowl of Judgement, the year “1987” kept coming to mind about this plague poured out upon man. Then the revelation came of what it was, in 1987 the first man in Australia diagnosed with a disease died of HIV/AIDS the same year it was announced on the world stage as a international disease. I actually met this man when I was living in the suburb of Redfern in Sydney Australia just before he died.  This was before I became a Christian I was 19 years old at the time. HIV is referred to  by some as “The plague of our time”.</vt:lpstr>
      <vt:lpstr>A Christian Prophet known around the world Bob Jones (who died in 2014) testified to a visitation he had in 1975 from the Lord. Bob was told during this visitation that Homosexuality was going to come out of the closet out of hiding (LGBT worldwide movement has gained momentum since the mid 90’s). They will demonstrate in your streets and in your government (happened) there will be a homosexual disease (HIV was identified on world scene in 1987).   This disease will kill 5 million people a year by the year 2000 (this happened by 2000). That these deaths will increase and increase until that sin is repented of (HIV has killed 35.5 million since 1987 in 2017 39.9 million live with aids in 1997 only 3.4 million globally were diagnosed).  (Video)  See U Tube video: https://youtu.be/Kq_7-X7ntsw    </vt:lpstr>
      <vt:lpstr>Slide 6</vt:lpstr>
      <vt:lpstr>  A reconstruction of its genetic history shows that the HIV/AIDS pandemic almost certainly originated in Kinshasa, the capital of the Congo, around 1920 (The time of the 1st trumpet of WW 1).  HIV/AIDS was first recognized by the United States Centers for Disease Control and Prevention (CDC)  in 1981 and meant certain death. Many more victims have died prior to 1981 but impossible to number due to HIV/AIDS being undiagnosed at the time.   Aids causes ulcerated sores to appear over one’s body and in the mouth, bringing a slow death it depletes the immune system making one easily open to catching a virus or bacterial infection that could kill the victim. In all the years since this outbreak and identification of HIV/AIDS, there is no known cure only extending ones life span a slowing down of the process, some do live a normal life with drugs.  (Video)   </vt:lpstr>
      <vt:lpstr> and a foul and loathsome sore came upon the men who had the mark of the beast and those who worshiped his image.    Truly this has been a curse upon those that worship the image of man who carry the mark of the beast (unsaved)  through homosexuality, perversion, promiscuity and sex outside of Gods intended marriage between a man and a woman. In the 21st century this disease is still rampant yet it is no longer covered by mainstream media as it first was.   Like most things important the liberal media has swept it under the social media carpet. This is a worldwide disease in nearly every nation and people group truly this scripture Rev 16:1-2 has been fulfilled. As mentioned above those who carry the mark of the beast gives us a huge clue to what the mark of the beast actually is.</vt:lpstr>
      <vt:lpstr>           HIV/AIDS is the only modern plague impacting millions that causes sores upon the body. No other disease has impacted humanity on such a scale except the black plague 650 years ago from 1346 – 1353 that killed 70 - 200 million people. The Black Bubonic plague caused skin to die to turn black with swollen lymph glands no sores.   In modern times the only other sickness to kill 50 to 100 million around the world was the “Spanish Flu” an influenza virus from 1917-1918 it was said to have come from the WW1 Trenches, as found in the first Trumpet. This virus caused suffocation and organ collapse with mass blood loss again no sores on the skin people died very quickly. These days we have inoculations created since WW2 against the influenza virus. There has been outbreaks of the Ebola Virus in Africa but it has been limited, this also does not cause sores upon the body its internal damage.</vt:lpstr>
      <vt:lpstr>Slide 10</vt:lpstr>
      <vt:lpstr>  Aids painful sores covering the victim’s body </vt:lpstr>
      <vt:lpstr>Aids painful sores covering the victim’s body</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Thompson</dc:creator>
  <cp:lastModifiedBy>Brian Thompson</cp:lastModifiedBy>
  <cp:revision>14</cp:revision>
  <dcterms:created xsi:type="dcterms:W3CDTF">2019-07-30T08:32:21Z</dcterms:created>
  <dcterms:modified xsi:type="dcterms:W3CDTF">2019-07-31T23:30:17Z</dcterms:modified>
</cp:coreProperties>
</file>