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7" r:id="rId3"/>
    <p:sldId id="256" r:id="rId4"/>
    <p:sldId id="259" r:id="rId5"/>
    <p:sldId id="260" r:id="rId6"/>
    <p:sldId id="262" r:id="rId7"/>
    <p:sldId id="263" r:id="rId8"/>
    <p:sldId id="264" r:id="rId9"/>
    <p:sldId id="266" r:id="rId10"/>
    <p:sldId id="315" r:id="rId11"/>
    <p:sldId id="267" r:id="rId12"/>
    <p:sldId id="282" r:id="rId13"/>
    <p:sldId id="268" r:id="rId14"/>
    <p:sldId id="269" r:id="rId15"/>
    <p:sldId id="270" r:id="rId16"/>
    <p:sldId id="271" r:id="rId17"/>
    <p:sldId id="273" r:id="rId18"/>
    <p:sldId id="274" r:id="rId19"/>
    <p:sldId id="275" r:id="rId20"/>
    <p:sldId id="284" r:id="rId21"/>
    <p:sldId id="287" r:id="rId22"/>
    <p:sldId id="277" r:id="rId23"/>
    <p:sldId id="278" r:id="rId24"/>
    <p:sldId id="279" r:id="rId25"/>
    <p:sldId id="281" r:id="rId26"/>
    <p:sldId id="292" r:id="rId27"/>
    <p:sldId id="288" r:id="rId28"/>
    <p:sldId id="289" r:id="rId29"/>
    <p:sldId id="293" r:id="rId30"/>
    <p:sldId id="291" r:id="rId31"/>
    <p:sldId id="280" r:id="rId32"/>
    <p:sldId id="294" r:id="rId33"/>
    <p:sldId id="295" r:id="rId34"/>
    <p:sldId id="296" r:id="rId35"/>
    <p:sldId id="300" r:id="rId36"/>
    <p:sldId id="297" r:id="rId37"/>
    <p:sldId id="298" r:id="rId38"/>
    <p:sldId id="301" r:id="rId39"/>
    <p:sldId id="302" r:id="rId40"/>
    <p:sldId id="303" r:id="rId41"/>
    <p:sldId id="304" r:id="rId42"/>
    <p:sldId id="305" r:id="rId43"/>
    <p:sldId id="306" r:id="rId44"/>
    <p:sldId id="311" r:id="rId45"/>
    <p:sldId id="308" r:id="rId46"/>
    <p:sldId id="307" r:id="rId47"/>
    <p:sldId id="309" r:id="rId48"/>
    <p:sldId id="310" r:id="rId49"/>
    <p:sldId id="313" r:id="rId50"/>
    <p:sldId id="314"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0" d="100"/>
          <a:sy n="60" d="100"/>
        </p:scale>
        <p:origin x="-1572" y="-17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9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E126E0-9115-412E-B411-CD096EA61E43}" type="datetimeFigureOut">
              <a:rPr lang="en-US" smtClean="0"/>
              <a:pPr/>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C455CE-6363-40C3-A07F-75AB35ED199E}" type="slidenum">
              <a:rPr lang="en-US" smtClean="0"/>
              <a:pPr/>
              <a:t>‹#›</a:t>
            </a:fld>
            <a:endParaRPr lang="en-US" dirty="0"/>
          </a:p>
        </p:txBody>
      </p:sp>
    </p:spTree>
  </p:cSld>
  <p:clrMapOvr>
    <a:masterClrMapping/>
  </p:clrMapOvr>
  <p:transition>
    <p:wheel spokes="8"/>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E126E0-9115-412E-B411-CD096EA61E43}" type="datetimeFigureOut">
              <a:rPr lang="en-US" smtClean="0"/>
              <a:pPr/>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C455CE-6363-40C3-A07F-75AB35ED199E}" type="slidenum">
              <a:rPr lang="en-US" smtClean="0"/>
              <a:pPr/>
              <a:t>‹#›</a:t>
            </a:fld>
            <a:endParaRPr lang="en-US" dirty="0"/>
          </a:p>
        </p:txBody>
      </p:sp>
    </p:spTree>
  </p:cSld>
  <p:clrMapOvr>
    <a:masterClrMapping/>
  </p:clrMapOvr>
  <p:transition>
    <p:wheel spokes="8"/>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E126E0-9115-412E-B411-CD096EA61E43}" type="datetimeFigureOut">
              <a:rPr lang="en-US" smtClean="0"/>
              <a:pPr/>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C455CE-6363-40C3-A07F-75AB35ED199E}" type="slidenum">
              <a:rPr lang="en-US" smtClean="0"/>
              <a:pPr/>
              <a:t>‹#›</a:t>
            </a:fld>
            <a:endParaRPr lang="en-US" dirty="0"/>
          </a:p>
        </p:txBody>
      </p:sp>
    </p:spTree>
  </p:cSld>
  <p:clrMapOvr>
    <a:masterClrMapping/>
  </p:clrMapOvr>
  <p:transition>
    <p:wheel spokes="8"/>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E126E0-9115-412E-B411-CD096EA61E43}" type="datetimeFigureOut">
              <a:rPr lang="en-US" smtClean="0"/>
              <a:pPr/>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C455CE-6363-40C3-A07F-75AB35ED199E}" type="slidenum">
              <a:rPr lang="en-US" smtClean="0"/>
              <a:pPr/>
              <a:t>‹#›</a:t>
            </a:fld>
            <a:endParaRPr lang="en-US" dirty="0"/>
          </a:p>
        </p:txBody>
      </p:sp>
    </p:spTree>
  </p:cSld>
  <p:clrMapOvr>
    <a:masterClrMapping/>
  </p:clrMapOvr>
  <p:transition>
    <p:wheel spokes="8"/>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E126E0-9115-412E-B411-CD096EA61E43}" type="datetimeFigureOut">
              <a:rPr lang="en-US" smtClean="0"/>
              <a:pPr/>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C455CE-6363-40C3-A07F-75AB35ED199E}" type="slidenum">
              <a:rPr lang="en-US" smtClean="0"/>
              <a:pPr/>
              <a:t>‹#›</a:t>
            </a:fld>
            <a:endParaRPr lang="en-US" dirty="0"/>
          </a:p>
        </p:txBody>
      </p:sp>
    </p:spTree>
  </p:cSld>
  <p:clrMapOvr>
    <a:masterClrMapping/>
  </p:clrMapOvr>
  <p:transition>
    <p:wheel spokes="8"/>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E126E0-9115-412E-B411-CD096EA61E43}" type="datetimeFigureOut">
              <a:rPr lang="en-US" smtClean="0"/>
              <a:pPr/>
              <a:t>8/2/2019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C455CE-6363-40C3-A07F-75AB35ED199E}" type="slidenum">
              <a:rPr lang="en-US" smtClean="0"/>
              <a:pPr/>
              <a:t>‹#›</a:t>
            </a:fld>
            <a:endParaRPr lang="en-US" dirty="0"/>
          </a:p>
        </p:txBody>
      </p:sp>
    </p:spTree>
  </p:cSld>
  <p:clrMapOvr>
    <a:masterClrMapping/>
  </p:clrMapOvr>
  <p:transition>
    <p:wheel spokes="8"/>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E126E0-9115-412E-B411-CD096EA61E43}" type="datetimeFigureOut">
              <a:rPr lang="en-US" smtClean="0"/>
              <a:pPr/>
              <a:t>8/2/2019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BC455CE-6363-40C3-A07F-75AB35ED199E}" type="slidenum">
              <a:rPr lang="en-US" smtClean="0"/>
              <a:pPr/>
              <a:t>‹#›</a:t>
            </a:fld>
            <a:endParaRPr lang="en-US" dirty="0"/>
          </a:p>
        </p:txBody>
      </p:sp>
    </p:spTree>
  </p:cSld>
  <p:clrMapOvr>
    <a:masterClrMapping/>
  </p:clrMapOvr>
  <p:transition>
    <p:wheel spokes="8"/>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E126E0-9115-412E-B411-CD096EA61E43}" type="datetimeFigureOut">
              <a:rPr lang="en-US" smtClean="0"/>
              <a:pPr/>
              <a:t>8/2/2019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BC455CE-6363-40C3-A07F-75AB35ED199E}" type="slidenum">
              <a:rPr lang="en-US" smtClean="0"/>
              <a:pPr/>
              <a:t>‹#›</a:t>
            </a:fld>
            <a:endParaRPr lang="en-US" dirty="0"/>
          </a:p>
        </p:txBody>
      </p:sp>
    </p:spTree>
  </p:cSld>
  <p:clrMapOvr>
    <a:masterClrMapping/>
  </p:clrMapOvr>
  <p:transition>
    <p:wheel spokes="8"/>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E126E0-9115-412E-B411-CD096EA61E43}" type="datetimeFigureOut">
              <a:rPr lang="en-US" smtClean="0"/>
              <a:pPr/>
              <a:t>8/2/2019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BC455CE-6363-40C3-A07F-75AB35ED199E}" type="slidenum">
              <a:rPr lang="en-US" smtClean="0"/>
              <a:pPr/>
              <a:t>‹#›</a:t>
            </a:fld>
            <a:endParaRPr lang="en-US" dirty="0"/>
          </a:p>
        </p:txBody>
      </p:sp>
    </p:spTree>
  </p:cSld>
  <p:clrMapOvr>
    <a:masterClrMapping/>
  </p:clrMapOvr>
  <p:transition>
    <p:wheel spokes="8"/>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E126E0-9115-412E-B411-CD096EA61E43}" type="datetimeFigureOut">
              <a:rPr lang="en-US" smtClean="0"/>
              <a:pPr/>
              <a:t>8/2/2019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C455CE-6363-40C3-A07F-75AB35ED199E}" type="slidenum">
              <a:rPr lang="en-US" smtClean="0"/>
              <a:pPr/>
              <a:t>‹#›</a:t>
            </a:fld>
            <a:endParaRPr lang="en-US" dirty="0"/>
          </a:p>
        </p:txBody>
      </p:sp>
    </p:spTree>
  </p:cSld>
  <p:clrMapOvr>
    <a:masterClrMapping/>
  </p:clrMapOvr>
  <p:transition>
    <p:wheel spokes="8"/>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E126E0-9115-412E-B411-CD096EA61E43}" type="datetimeFigureOut">
              <a:rPr lang="en-US" smtClean="0"/>
              <a:pPr/>
              <a:t>8/2/2019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C455CE-6363-40C3-A07F-75AB35ED199E}" type="slidenum">
              <a:rPr lang="en-US" smtClean="0"/>
              <a:pPr/>
              <a:t>‹#›</a:t>
            </a:fld>
            <a:endParaRPr lang="en-US" dirty="0"/>
          </a:p>
        </p:txBody>
      </p:sp>
    </p:spTree>
  </p:cSld>
  <p:clrMapOvr>
    <a:masterClrMapping/>
  </p:clrMapOvr>
  <p:transition>
    <p:wheel spokes="8"/>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E126E0-9115-412E-B411-CD096EA61E43}" type="datetimeFigureOut">
              <a:rPr lang="en-US" smtClean="0"/>
              <a:pPr/>
              <a:t>8/2/2019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455CE-6363-40C3-A07F-75AB35ED199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heel spokes="8"/>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gif"/><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gif"/><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g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7.g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7.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g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gif"/><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gi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gi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gi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g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6.gif"/><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3.gi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3.g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7.gi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gi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cdn.twentytwowords.com/wp-content/uploads/Blood-Falls-03.jpg?5a4855" TargetMode="External"/><Relationship Id="rId2" Type="http://schemas.openxmlformats.org/officeDocument/2006/relationships/image" Target="../media/image8.gif"/><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biblehub.com/revelation/16-4.htm" TargetMode="External"/><Relationship Id="rId2" Type="http://schemas.openxmlformats.org/officeDocument/2006/relationships/image" Target="../media/image4.gi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www.christiansinpakistan.com/wp-content/uploads/2015/07/Salt-Lake.jpg" TargetMode="External"/><Relationship Id="rId2" Type="http://schemas.openxmlformats.org/officeDocument/2006/relationships/image" Target="../media/image3.gif"/><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7.gi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biblehub.com/revelation/16-5.htm" TargetMode="External"/><Relationship Id="rId2" Type="http://schemas.openxmlformats.org/officeDocument/2006/relationships/image" Target="../media/image7.gif"/><Relationship Id="rId1" Type="http://schemas.openxmlformats.org/officeDocument/2006/relationships/slideLayout" Target="../slideLayouts/slideLayout6.xml"/><Relationship Id="rId4" Type="http://schemas.openxmlformats.org/officeDocument/2006/relationships/hyperlink" Target="http://biblehub.com/revelation/16-6.ht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biblehub.com/revelation/16-7.htm" TargetMode="External"/><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Layout" Target="../slideLayouts/slideLayout6.xml"/><Relationship Id="rId1" Type="http://schemas.openxmlformats.org/officeDocument/2006/relationships/video" Target="file:///C:\Users\brian.LAPTOP-AKV74GUI\Desktop\End%20times%20book%2018.7.19\Rev%20and%20Daniel%20Book%2014.1.19%20Fin\Chapter%20overviews\19A.%20Bowl%203,%202001%20onwards%20rivers%20turn%20to%20blood%20powerpoint\WATER%20BECOMES%20BLOOD%20RED.avi"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6.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4.bp.blogspot.com/-zCmBKtSuTdA/UD1tKl_aIhI/AAAAAAAAFDU/NqFhgZTSi7A/s640/Revelation-Revolution-PT2-slide-4_bowls-details.png"/>
          <p:cNvPicPr/>
          <p:nvPr/>
        </p:nvPicPr>
        <p:blipFill>
          <a:blip r:embed="rId2" cstate="print"/>
          <a:srcRect/>
          <a:stretch>
            <a:fillRect/>
          </a:stretch>
        </p:blipFill>
        <p:spPr bwMode="auto">
          <a:xfrm>
            <a:off x="1" y="0"/>
            <a:ext cx="9144000" cy="6858000"/>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2" name="Picture 1" descr="http://4.bp.blogspot.com/-auHtln6yOaw/UnDID1KM_9I/AAAAAAAAAb8/ABwVLCU9o2k/s320/CANADA+WATER+TURNED+TO+BLOOD+RED.JPG"/>
          <p:cNvPicPr/>
          <p:nvPr/>
        </p:nvPicPr>
        <p:blipFill>
          <a:blip r:embed="rId3" cstate="print"/>
          <a:srcRect/>
          <a:stretch>
            <a:fillRect/>
          </a:stretch>
        </p:blipFill>
        <p:spPr bwMode="auto">
          <a:xfrm>
            <a:off x="571472" y="571480"/>
            <a:ext cx="7929617" cy="5715040"/>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472" y="-928718"/>
            <a:ext cx="8229600" cy="7286676"/>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sz="2200" b="1" dirty="0" smtClean="0">
                <a:solidFill>
                  <a:schemeClr val="bg1"/>
                </a:solidFill>
                <a:latin typeface="Arial Rounded MT Bold" pitchFamily="34" charset="0"/>
              </a:rPr>
              <a:t>  </a:t>
            </a:r>
            <a:br>
              <a:rPr lang="en-US" sz="2200" b="1" dirty="0" smtClean="0">
                <a:solidFill>
                  <a:schemeClr val="bg1"/>
                </a:solidFill>
                <a:latin typeface="Arial Rounded MT Bold" pitchFamily="34" charset="0"/>
              </a:rPr>
            </a:br>
            <a:r>
              <a:rPr lang="en-US" sz="2700" b="1" dirty="0" smtClean="0">
                <a:solidFill>
                  <a:schemeClr val="bg1"/>
                </a:solidFill>
                <a:latin typeface="Arial Rounded MT Bold" pitchFamily="34" charset="0"/>
              </a:rPr>
              <a:t>2010 Gulf of Mexico oil spill turns 	</a:t>
            </a:r>
            <a:br>
              <a:rPr lang="en-US" sz="2700" b="1" dirty="0" smtClean="0">
                <a:solidFill>
                  <a:schemeClr val="bg1"/>
                </a:solidFill>
                <a:latin typeface="Arial Rounded MT Bold" pitchFamily="34" charset="0"/>
              </a:rPr>
            </a:br>
            <a:r>
              <a:rPr lang="en-US" sz="2700" b="1" dirty="0" smtClean="0">
                <a:solidFill>
                  <a:schemeClr val="bg1"/>
                </a:solidFill>
                <a:latin typeface="Arial Rounded MT Bold" pitchFamily="34" charset="0"/>
              </a:rPr>
              <a:t/>
            </a:r>
            <a:br>
              <a:rPr lang="en-US" sz="2700" b="1" dirty="0" smtClean="0">
                <a:solidFill>
                  <a:schemeClr val="bg1"/>
                </a:solidFill>
                <a:latin typeface="Arial Rounded MT Bold" pitchFamily="34" charset="0"/>
              </a:rPr>
            </a:br>
            <a:r>
              <a:rPr lang="en-US" sz="2700" b="1" dirty="0" smtClean="0">
                <a:solidFill>
                  <a:schemeClr val="bg1"/>
                </a:solidFill>
                <a:latin typeface="Arial Rounded MT Bold" pitchFamily="34" charset="0"/>
              </a:rPr>
              <a:t/>
            </a:r>
            <a:br>
              <a:rPr lang="en-US" sz="2700" b="1" dirty="0" smtClean="0">
                <a:solidFill>
                  <a:schemeClr val="bg1"/>
                </a:solidFill>
                <a:latin typeface="Arial Rounded MT Bold" pitchFamily="34" charset="0"/>
              </a:rPr>
            </a:br>
            <a:r>
              <a:rPr lang="en-US" sz="2700" b="1" dirty="0" smtClean="0">
                <a:solidFill>
                  <a:schemeClr val="bg1"/>
                </a:solidFill>
                <a:latin typeface="Arial Rounded MT Bold" pitchFamily="34" charset="0"/>
              </a:rPr>
              <a:t/>
            </a:r>
            <a:br>
              <a:rPr lang="en-US" sz="2700" b="1" dirty="0" smtClean="0">
                <a:solidFill>
                  <a:schemeClr val="bg1"/>
                </a:solidFill>
                <a:latin typeface="Arial Rounded MT Bold" pitchFamily="34" charset="0"/>
              </a:rPr>
            </a:br>
            <a:r>
              <a:rPr lang="en-US" sz="2700" b="1" dirty="0" smtClean="0">
                <a:solidFill>
                  <a:schemeClr val="bg1"/>
                </a:solidFill>
                <a:latin typeface="Arial Rounded MT Bold" pitchFamily="34" charset="0"/>
              </a:rPr>
              <a:t/>
            </a:r>
            <a:br>
              <a:rPr lang="en-US" sz="2700" b="1" dirty="0" smtClean="0">
                <a:solidFill>
                  <a:schemeClr val="bg1"/>
                </a:solidFill>
                <a:latin typeface="Arial Rounded MT Bold" pitchFamily="34" charset="0"/>
              </a:rPr>
            </a:br>
            <a:r>
              <a:rPr lang="en-US" sz="2700" b="1" dirty="0" smtClean="0">
                <a:solidFill>
                  <a:schemeClr val="bg1"/>
                </a:solidFill>
                <a:latin typeface="Arial Rounded MT Bold" pitchFamily="34" charset="0"/>
              </a:rPr>
              <a:t/>
            </a:r>
            <a:br>
              <a:rPr lang="en-US" sz="2700" b="1" dirty="0" smtClean="0">
                <a:solidFill>
                  <a:schemeClr val="bg1"/>
                </a:solidFill>
                <a:latin typeface="Arial Rounded MT Bold" pitchFamily="34" charset="0"/>
              </a:rPr>
            </a:br>
            <a:r>
              <a:rPr lang="en-US" sz="2700" b="1" dirty="0" smtClean="0">
                <a:solidFill>
                  <a:schemeClr val="bg1"/>
                </a:solidFill>
                <a:latin typeface="Arial Rounded MT Bold" pitchFamily="34" charset="0"/>
              </a:rPr>
              <a:t/>
            </a:r>
            <a:br>
              <a:rPr lang="en-US" sz="2700" b="1" dirty="0" smtClean="0">
                <a:solidFill>
                  <a:schemeClr val="bg1"/>
                </a:solidFill>
                <a:latin typeface="Arial Rounded MT Bold" pitchFamily="34" charset="0"/>
              </a:rPr>
            </a:br>
            <a:r>
              <a:rPr lang="en-US" sz="2700" b="1" dirty="0" smtClean="0">
                <a:solidFill>
                  <a:schemeClr val="bg1"/>
                </a:solidFill>
                <a:latin typeface="Arial Rounded MT Bold" pitchFamily="34" charset="0"/>
              </a:rPr>
              <a:t/>
            </a:r>
            <a:br>
              <a:rPr lang="en-US" sz="2700" b="1" dirty="0" smtClean="0">
                <a:solidFill>
                  <a:schemeClr val="bg1"/>
                </a:solidFill>
                <a:latin typeface="Arial Rounded MT Bold" pitchFamily="34" charset="0"/>
              </a:rPr>
            </a:br>
            <a:r>
              <a:rPr lang="en-US" sz="2700" b="1" dirty="0" smtClean="0">
                <a:solidFill>
                  <a:schemeClr val="bg1"/>
                </a:solidFill>
                <a:latin typeface="Arial Rounded MT Bold" pitchFamily="34" charset="0"/>
              </a:rPr>
              <a:t/>
            </a:r>
            <a:br>
              <a:rPr lang="en-US" sz="2700" b="1" dirty="0" smtClean="0">
                <a:solidFill>
                  <a:schemeClr val="bg1"/>
                </a:solidFill>
                <a:latin typeface="Arial Rounded MT Bold" pitchFamily="34" charset="0"/>
              </a:rPr>
            </a:br>
            <a:r>
              <a:rPr lang="en-US" sz="2700" b="1" dirty="0" smtClean="0">
                <a:solidFill>
                  <a:schemeClr val="bg1"/>
                </a:solidFill>
                <a:latin typeface="Arial Rounded MT Bold" pitchFamily="34" charset="0"/>
              </a:rPr>
              <a:t/>
            </a:r>
            <a:br>
              <a:rPr lang="en-US" sz="2700" b="1" dirty="0" smtClean="0">
                <a:solidFill>
                  <a:schemeClr val="bg1"/>
                </a:solidFill>
                <a:latin typeface="Arial Rounded MT Bold" pitchFamily="34" charset="0"/>
              </a:rPr>
            </a:br>
            <a:r>
              <a:rPr lang="en-US" sz="2700" b="1" dirty="0" smtClean="0">
                <a:solidFill>
                  <a:schemeClr val="bg1"/>
                </a:solidFill>
                <a:latin typeface="Arial Rounded MT Bold" pitchFamily="34" charset="0"/>
              </a:rPr>
              <a:t/>
            </a:r>
            <a:br>
              <a:rPr lang="en-US" sz="2700" b="1" dirty="0" smtClean="0">
                <a:solidFill>
                  <a:schemeClr val="bg1"/>
                </a:solidFill>
                <a:latin typeface="Arial Rounded MT Bold" pitchFamily="34" charset="0"/>
              </a:rPr>
            </a:br>
            <a:r>
              <a:rPr lang="en-US" sz="2700" b="1" dirty="0" smtClean="0">
                <a:solidFill>
                  <a:schemeClr val="bg1"/>
                </a:solidFill>
                <a:latin typeface="Arial Rounded MT Bold" pitchFamily="34" charset="0"/>
              </a:rPr>
              <a:t/>
            </a:r>
            <a:br>
              <a:rPr lang="en-US" sz="2700" b="1" dirty="0" smtClean="0">
                <a:solidFill>
                  <a:schemeClr val="bg1"/>
                </a:solidFill>
                <a:latin typeface="Arial Rounded MT Bold" pitchFamily="34" charset="0"/>
              </a:rPr>
            </a:br>
            <a:r>
              <a:rPr lang="en-US" sz="2700" b="1" dirty="0" smtClean="0">
                <a:solidFill>
                  <a:schemeClr val="bg1"/>
                </a:solidFill>
                <a:latin typeface="Arial Rounded MT Bold" pitchFamily="34" charset="0"/>
              </a:rPr>
              <a:t/>
            </a:r>
            <a:br>
              <a:rPr lang="en-US" sz="2700" b="1" dirty="0" smtClean="0">
                <a:solidFill>
                  <a:schemeClr val="bg1"/>
                </a:solidFill>
                <a:latin typeface="Arial Rounded MT Bold" pitchFamily="34" charset="0"/>
              </a:rPr>
            </a:br>
            <a:r>
              <a:rPr lang="en-US" sz="2700" b="1" dirty="0" smtClean="0">
                <a:solidFill>
                  <a:schemeClr val="bg1"/>
                </a:solidFill>
                <a:latin typeface="Arial Rounded MT Bold" pitchFamily="34" charset="0"/>
              </a:rPr>
              <a:t/>
            </a:r>
            <a:br>
              <a:rPr lang="en-US" sz="2700" b="1" dirty="0" smtClean="0">
                <a:solidFill>
                  <a:schemeClr val="bg1"/>
                </a:solidFill>
                <a:latin typeface="Arial Rounded MT Bold" pitchFamily="34" charset="0"/>
              </a:rPr>
            </a:br>
            <a:r>
              <a:rPr lang="en-US" sz="2700" b="1" dirty="0" smtClean="0">
                <a:solidFill>
                  <a:schemeClr val="bg1"/>
                </a:solidFill>
                <a:latin typeface="Arial Rounded MT Bold" pitchFamily="34" charset="0"/>
              </a:rPr>
              <a:t/>
            </a:r>
            <a:br>
              <a:rPr lang="en-US" sz="2700" b="1" dirty="0" smtClean="0">
                <a:solidFill>
                  <a:schemeClr val="bg1"/>
                </a:solidFill>
                <a:latin typeface="Arial Rounded MT Bold" pitchFamily="34" charset="0"/>
              </a:rPr>
            </a:br>
            <a:r>
              <a:rPr lang="en-US" dirty="0" smtClean="0"/>
              <a:t/>
            </a:r>
            <a:br>
              <a:rPr lang="en-US" dirty="0" smtClean="0"/>
            </a:br>
            <a:endParaRPr lang="en-US" dirty="0"/>
          </a:p>
        </p:txBody>
      </p:sp>
      <p:pic>
        <p:nvPicPr>
          <p:cNvPr id="3" name="Picture 2" descr="http://www.conspirazzi.com/wp-content/uploads/2010/07/oil-spill-red-gulf.jpg"/>
          <p:cNvPicPr/>
          <p:nvPr/>
        </p:nvPicPr>
        <p:blipFill>
          <a:blip r:embed="rId3" cstate="print"/>
          <a:srcRect/>
          <a:stretch>
            <a:fillRect/>
          </a:stretch>
        </p:blipFill>
        <p:spPr bwMode="auto">
          <a:xfrm>
            <a:off x="928662" y="1071546"/>
            <a:ext cx="7429552" cy="5000660"/>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 2011 </a:t>
            </a:r>
            <a:r>
              <a:rPr lang="en-US" sz="3100" dirty="0" err="1" smtClean="0">
                <a:solidFill>
                  <a:schemeClr val="bg1"/>
                </a:solidFill>
                <a:latin typeface="Arial Rounded MT Bold" pitchFamily="34" charset="0"/>
              </a:rPr>
              <a:t>Jianghe</a:t>
            </a:r>
            <a:r>
              <a:rPr lang="en-US" sz="3100" dirty="0" smtClean="0">
                <a:solidFill>
                  <a:schemeClr val="bg1"/>
                </a:solidFill>
                <a:latin typeface="Arial Rounded MT Bold" pitchFamily="34" charset="0"/>
              </a:rPr>
              <a:t> River China</a:t>
            </a:r>
            <a:endParaRPr lang="en-US" sz="3100" dirty="0">
              <a:solidFill>
                <a:schemeClr val="bg1"/>
              </a:solidFill>
              <a:latin typeface="Arial Rounded MT Bold" pitchFamily="34" charset="0"/>
            </a:endParaRPr>
          </a:p>
        </p:txBody>
      </p:sp>
      <p:pic>
        <p:nvPicPr>
          <p:cNvPr id="5" name="Picture 4" descr="http://img.news.sina.com/china/p/2011/1214/U45P5029T2D423222F26DT20111215115223.jpg"/>
          <p:cNvPicPr/>
          <p:nvPr/>
        </p:nvPicPr>
        <p:blipFill>
          <a:blip r:embed="rId3" cstate="print"/>
          <a:srcRect/>
          <a:stretch>
            <a:fillRect/>
          </a:stretch>
        </p:blipFill>
        <p:spPr bwMode="auto">
          <a:xfrm>
            <a:off x="428596" y="2714620"/>
            <a:ext cx="3929090" cy="3786214"/>
          </a:xfrm>
          <a:prstGeom prst="rect">
            <a:avLst/>
          </a:prstGeom>
          <a:noFill/>
          <a:ln w="9525">
            <a:noFill/>
            <a:miter lim="800000"/>
            <a:headEnd/>
            <a:tailEnd/>
          </a:ln>
        </p:spPr>
      </p:pic>
      <p:pic>
        <p:nvPicPr>
          <p:cNvPr id="6" name="Picture 5" descr="http://img.news.sina.com/china/p/2011/1214/U45P5029T2D423222F24DT20111215115223.jpg"/>
          <p:cNvPicPr/>
          <p:nvPr/>
        </p:nvPicPr>
        <p:blipFill>
          <a:blip r:embed="rId4" cstate="print"/>
          <a:srcRect/>
          <a:stretch>
            <a:fillRect/>
          </a:stretch>
        </p:blipFill>
        <p:spPr bwMode="auto">
          <a:xfrm>
            <a:off x="4714876" y="1928802"/>
            <a:ext cx="3929090" cy="3786214"/>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bg1"/>
                </a:solidFill>
                <a:latin typeface="Arial Rounded MT Bold" pitchFamily="34" charset="0"/>
              </a:rPr>
              <a:t>2011 </a:t>
            </a:r>
            <a:r>
              <a:rPr lang="en-US" sz="3200" dirty="0" smtClean="0">
                <a:solidFill>
                  <a:schemeClr val="bg1"/>
                </a:solidFill>
                <a:latin typeface="Arial Rounded MT Bold" pitchFamily="34" charset="0"/>
              </a:rPr>
              <a:t>Texas lake </a:t>
            </a:r>
            <a:r>
              <a:rPr lang="en-US" sz="3200" dirty="0" smtClean="0">
                <a:solidFill>
                  <a:schemeClr val="bg1"/>
                </a:solidFill>
                <a:latin typeface="Arial Rounded MT Bold" pitchFamily="34" charset="0"/>
              </a:rPr>
              <a:t>USA</a:t>
            </a:r>
            <a:r>
              <a:rPr lang="en-US" dirty="0" smtClean="0"/>
              <a:t>	</a:t>
            </a:r>
            <a:endParaRPr lang="en-US" dirty="0"/>
          </a:p>
        </p:txBody>
      </p:sp>
      <p:pic>
        <p:nvPicPr>
          <p:cNvPr id="3" name="Picture 2" descr="http://ts1.mm.bing.net/th?&amp;id=HN.607996760415143966&amp;w=300&amp;h=300&amp;c=0&amp;pid=1.9&amp;rs=0&amp;p=0"/>
          <p:cNvPicPr/>
          <p:nvPr/>
        </p:nvPicPr>
        <p:blipFill>
          <a:blip r:embed="rId3" cstate="print"/>
          <a:srcRect/>
          <a:stretch>
            <a:fillRect/>
          </a:stretch>
        </p:blipFill>
        <p:spPr bwMode="auto">
          <a:xfrm>
            <a:off x="571472" y="1357298"/>
            <a:ext cx="7929618" cy="5072097"/>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sz="3600" b="1" dirty="0" smtClean="0">
                <a:solidFill>
                  <a:schemeClr val="bg1"/>
                </a:solidFill>
                <a:latin typeface="Arial Rounded MT Bold" pitchFamily="34" charset="0"/>
              </a:rPr>
              <a:t>2011 Norwalk Ohio USA </a:t>
            </a:r>
            <a:endParaRPr lang="en-US" sz="3600" b="1" dirty="0">
              <a:solidFill>
                <a:schemeClr val="bg1"/>
              </a:solidFill>
              <a:latin typeface="Arial Rounded MT Bold" pitchFamily="34" charset="0"/>
            </a:endParaRPr>
          </a:p>
        </p:txBody>
      </p:sp>
      <p:pic>
        <p:nvPicPr>
          <p:cNvPr id="3" name="Picture 2" descr="http://extraordinaryintelligence.com/wp-content/uploads/2011/04/norwalk-river-turns-red.jpg"/>
          <p:cNvPicPr/>
          <p:nvPr/>
        </p:nvPicPr>
        <p:blipFill>
          <a:blip r:embed="rId3" cstate="print"/>
          <a:srcRect/>
          <a:stretch>
            <a:fillRect/>
          </a:stretch>
        </p:blipFill>
        <p:spPr bwMode="auto">
          <a:xfrm>
            <a:off x="714348" y="1357298"/>
            <a:ext cx="7858180" cy="4929222"/>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b="1" dirty="0" smtClean="0">
                <a:solidFill>
                  <a:schemeClr val="bg1"/>
                </a:solidFill>
                <a:latin typeface="Arial Rounded MT Bold" pitchFamily="34" charset="0"/>
              </a:rPr>
              <a:t>2012  Lake </a:t>
            </a:r>
            <a:r>
              <a:rPr lang="en-US" sz="2700" b="1" dirty="0" err="1" smtClean="0">
                <a:solidFill>
                  <a:schemeClr val="bg1"/>
                </a:solidFill>
                <a:latin typeface="Arial Rounded MT Bold" pitchFamily="34" charset="0"/>
              </a:rPr>
              <a:t>Retba</a:t>
            </a:r>
            <a:r>
              <a:rPr lang="en-US" sz="2700" b="1" dirty="0" smtClean="0">
                <a:solidFill>
                  <a:schemeClr val="bg1"/>
                </a:solidFill>
                <a:latin typeface="Arial Rounded MT Bold" pitchFamily="34" charset="0"/>
              </a:rPr>
              <a:t>, Senegal, West Africa </a:t>
            </a:r>
            <a:endParaRPr lang="en-US" sz="2700" b="1" dirty="0">
              <a:solidFill>
                <a:schemeClr val="bg1"/>
              </a:solidFill>
              <a:latin typeface="Arial Rounded MT Bold" pitchFamily="34" charset="0"/>
            </a:endParaRPr>
          </a:p>
        </p:txBody>
      </p:sp>
      <p:pic>
        <p:nvPicPr>
          <p:cNvPr id="3" name="Picture 2" descr="Salt banks: An aerial shot of salt piled up along the shoreline"/>
          <p:cNvPicPr/>
          <p:nvPr/>
        </p:nvPicPr>
        <p:blipFill>
          <a:blip r:embed="rId3" cstate="print"/>
          <a:srcRect/>
          <a:stretch>
            <a:fillRect/>
          </a:stretch>
        </p:blipFill>
        <p:spPr bwMode="auto">
          <a:xfrm>
            <a:off x="642911" y="1571612"/>
            <a:ext cx="7858180" cy="4643469"/>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chemeClr val="bg1"/>
                </a:solidFill>
                <a:latin typeface="Arial Narrow" pitchFamily="34" charset="0"/>
              </a:rPr>
              <a:t>2012 </a:t>
            </a:r>
            <a:r>
              <a:rPr lang="en-US" sz="3600" b="1" dirty="0" err="1" smtClean="0">
                <a:solidFill>
                  <a:schemeClr val="bg1"/>
                </a:solidFill>
                <a:latin typeface="Arial Narrow" pitchFamily="34" charset="0"/>
              </a:rPr>
              <a:t>Camargue</a:t>
            </a:r>
            <a:r>
              <a:rPr lang="en-US" sz="3600" b="1" dirty="0" smtClean="0">
                <a:solidFill>
                  <a:schemeClr val="bg1"/>
                </a:solidFill>
                <a:latin typeface="Arial Narrow" pitchFamily="34" charset="0"/>
              </a:rPr>
              <a:t>, southern France</a:t>
            </a:r>
            <a:endParaRPr lang="en-US" sz="3600" b="1" dirty="0">
              <a:solidFill>
                <a:schemeClr val="bg1"/>
              </a:solidFill>
              <a:latin typeface="Arial Narrow" pitchFamily="34" charset="0"/>
            </a:endParaRPr>
          </a:p>
        </p:txBody>
      </p:sp>
      <p:pic>
        <p:nvPicPr>
          <p:cNvPr id="3" name="Picture 2" descr="The shoreline and sky stand out dramatically against the red of the water. The scene baffled holiday makers"/>
          <p:cNvPicPr/>
          <p:nvPr/>
        </p:nvPicPr>
        <p:blipFill>
          <a:blip r:embed="rId3" cstate="print"/>
          <a:srcRect/>
          <a:stretch>
            <a:fillRect/>
          </a:stretch>
        </p:blipFill>
        <p:spPr bwMode="auto">
          <a:xfrm>
            <a:off x="4643438" y="2643182"/>
            <a:ext cx="4062420" cy="3614749"/>
          </a:xfrm>
          <a:prstGeom prst="rect">
            <a:avLst/>
          </a:prstGeom>
          <a:noFill/>
          <a:ln w="9525">
            <a:noFill/>
            <a:miter lim="800000"/>
            <a:headEnd/>
            <a:tailEnd/>
          </a:ln>
        </p:spPr>
      </p:pic>
      <p:pic>
        <p:nvPicPr>
          <p:cNvPr id="4" name="irc_mi" descr="http://2.bp.blogspot.com/-UxY2UGdw5Vo/UEq3EQt2QjI/AAAAAAAALAo/B_v_lLTKrBk/s1600/red+lake.jpg"/>
          <p:cNvPicPr/>
          <p:nvPr/>
        </p:nvPicPr>
        <p:blipFill>
          <a:blip r:embed="rId4" cstate="print"/>
          <a:srcRect/>
          <a:stretch>
            <a:fillRect/>
          </a:stretch>
        </p:blipFill>
        <p:spPr bwMode="auto">
          <a:xfrm>
            <a:off x="428596" y="1643050"/>
            <a:ext cx="3857652" cy="3929090"/>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Rounded MT Bold" pitchFamily="34" charset="0"/>
              </a:rPr>
              <a:t>2012 Arkansas USA </a:t>
            </a:r>
            <a:r>
              <a:rPr lang="en-US" dirty="0" smtClean="0"/>
              <a:t> </a:t>
            </a:r>
            <a:endParaRPr lang="en-US" dirty="0"/>
          </a:p>
        </p:txBody>
      </p:sp>
      <p:pic>
        <p:nvPicPr>
          <p:cNvPr id="3" name="Picture 2" descr="http://i2.wp.com/blogbaladi.com/images/Beirut-River-turns-red.jpg?resize=420%2C255"/>
          <p:cNvPicPr/>
          <p:nvPr/>
        </p:nvPicPr>
        <p:blipFill>
          <a:blip r:embed="rId3" cstate="print"/>
          <a:srcRect/>
          <a:stretch>
            <a:fillRect/>
          </a:stretch>
        </p:blipFill>
        <p:spPr bwMode="auto">
          <a:xfrm>
            <a:off x="500034" y="1214422"/>
            <a:ext cx="8072494" cy="5072099"/>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smtClean="0">
                <a:solidFill>
                  <a:schemeClr val="bg1"/>
                </a:solidFill>
                <a:latin typeface="Arial Rounded MT Bold" pitchFamily="34" charset="0"/>
              </a:rPr>
              <a:t>2012 Tennessee USA </a:t>
            </a:r>
            <a:r>
              <a:rPr lang="en-US" dirty="0" smtClean="0"/>
              <a:t>	 </a:t>
            </a:r>
            <a:endParaRPr lang="en-US" dirty="0"/>
          </a:p>
        </p:txBody>
      </p:sp>
      <p:pic>
        <p:nvPicPr>
          <p:cNvPr id="3" name="irc_mi" descr="http://i.ytimg.com/vi/JLY8q8OvW9Q/hqdefault.jpg"/>
          <p:cNvPicPr/>
          <p:nvPr/>
        </p:nvPicPr>
        <p:blipFill>
          <a:blip r:embed="rId3" cstate="print"/>
          <a:srcRect/>
          <a:stretch>
            <a:fillRect/>
          </a:stretch>
        </p:blipFill>
        <p:spPr bwMode="auto">
          <a:xfrm>
            <a:off x="571472" y="1214422"/>
            <a:ext cx="8001056" cy="5072098"/>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a:t>
            </a:r>
            <a:r>
              <a:rPr lang="en-US" sz="3600" b="1" dirty="0" smtClean="0">
                <a:solidFill>
                  <a:schemeClr val="bg1"/>
                </a:solidFill>
              </a:rPr>
              <a:t>2012 Red rain </a:t>
            </a:r>
            <a:r>
              <a:rPr lang="en-US" sz="3600" b="1" dirty="0" err="1" smtClean="0">
                <a:solidFill>
                  <a:schemeClr val="bg1"/>
                </a:solidFill>
              </a:rPr>
              <a:t>Kannur</a:t>
            </a:r>
            <a:r>
              <a:rPr lang="en-US" sz="3600" b="1" dirty="0" smtClean="0">
                <a:solidFill>
                  <a:schemeClr val="bg1"/>
                </a:solidFill>
              </a:rPr>
              <a:t>, Kerala, India</a:t>
            </a:r>
            <a:endParaRPr lang="en-US" sz="3600" b="1" dirty="0">
              <a:solidFill>
                <a:schemeClr val="bg1"/>
              </a:solidFill>
            </a:endParaRPr>
          </a:p>
        </p:txBody>
      </p:sp>
      <p:pic>
        <p:nvPicPr>
          <p:cNvPr id="3" name="Picture 2" descr="http://disinfo.s3.amazonaws.com/wp-content/uploads/2012/08/images.gif"/>
          <p:cNvPicPr/>
          <p:nvPr/>
        </p:nvPicPr>
        <p:blipFill>
          <a:blip r:embed="rId3" cstate="print"/>
          <a:srcRect/>
          <a:stretch>
            <a:fillRect/>
          </a:stretch>
        </p:blipFill>
        <p:spPr bwMode="auto">
          <a:xfrm>
            <a:off x="571472" y="1500174"/>
            <a:ext cx="8001056" cy="4786346"/>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e the source image"/>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2" name="Picture 1" descr="http://3.bp.blogspot.com/-En5YjUeSNIM/UnDIc9nqPqI/AAAAAAAAAc0/bs-XYwupeJE/s320/FRANCE+WATER+TURNED+TO+BLOOD+RED.JPG"/>
          <p:cNvPicPr/>
          <p:nvPr/>
        </p:nvPicPr>
        <p:blipFill>
          <a:blip r:embed="rId3" cstate="print"/>
          <a:srcRect/>
          <a:stretch>
            <a:fillRect/>
          </a:stretch>
        </p:blipFill>
        <p:spPr bwMode="auto">
          <a:xfrm>
            <a:off x="785786" y="642918"/>
            <a:ext cx="7715304" cy="5572164"/>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2" name="Picture 1" descr="http://1.bp.blogspot.com/-2hEeXZRnYPY/UnDLT9aQhPI/AAAAAAAAAgI/r1d77r48Rms/s320/SEA+OF+AZOV+RUSSION+TURNED+TO+BLOOD+RED.JPG"/>
          <p:cNvPicPr/>
          <p:nvPr/>
        </p:nvPicPr>
        <p:blipFill>
          <a:blip r:embed="rId3" cstate="print"/>
          <a:srcRect/>
          <a:stretch>
            <a:fillRect/>
          </a:stretch>
        </p:blipFill>
        <p:spPr bwMode="auto">
          <a:xfrm>
            <a:off x="642910" y="785794"/>
            <a:ext cx="7858180" cy="5429287"/>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smtClean="0">
                <a:solidFill>
                  <a:schemeClr val="bg1"/>
                </a:solidFill>
                <a:latin typeface="Arial Rounded MT Bold" pitchFamily="34" charset="0"/>
              </a:rPr>
              <a:t>2012 </a:t>
            </a:r>
            <a:r>
              <a:rPr lang="en-US" sz="3600" b="1" smtClean="0">
                <a:solidFill>
                  <a:schemeClr val="bg1"/>
                </a:solidFill>
                <a:latin typeface="Arial Rounded MT Bold" pitchFamily="34" charset="0"/>
              </a:rPr>
              <a:t>lake</a:t>
            </a:r>
            <a:r>
              <a:rPr lang="en-US" sz="3600" b="1" dirty="0" smtClean="0">
                <a:solidFill>
                  <a:schemeClr val="bg1"/>
                </a:solidFill>
                <a:latin typeface="Arial Rounded MT Bold" pitchFamily="34" charset="0"/>
              </a:rPr>
              <a:t> in Anatolia ,Turkey </a:t>
            </a:r>
            <a:endParaRPr lang="en-US" sz="3600" b="1" dirty="0">
              <a:solidFill>
                <a:schemeClr val="bg1"/>
              </a:solidFill>
              <a:latin typeface="Arial Rounded MT Bold" pitchFamily="34" charset="0"/>
            </a:endParaRPr>
          </a:p>
        </p:txBody>
      </p:sp>
      <p:pic>
        <p:nvPicPr>
          <p:cNvPr id="3" name="Picture 2" descr="http://1.bp.blogspot.com/-Dnp5BeUKJfs/UGU0g6uR10I/AAAAAAAABEc/UsjfceanV-A/s1600/h%E1%BB%93+m%C3%A1u+5.jpg"/>
          <p:cNvPicPr/>
          <p:nvPr/>
        </p:nvPicPr>
        <p:blipFill>
          <a:blip r:embed="rId3" cstate="print"/>
          <a:srcRect/>
          <a:stretch>
            <a:fillRect/>
          </a:stretch>
        </p:blipFill>
        <p:spPr bwMode="auto">
          <a:xfrm>
            <a:off x="642910" y="1428736"/>
            <a:ext cx="7858180" cy="4857783"/>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r>
              <a:rPr lang="en-US" sz="3600" dirty="0" smtClean="0">
                <a:solidFill>
                  <a:schemeClr val="bg1"/>
                </a:solidFill>
                <a:latin typeface="Arial Rounded MT Bold" pitchFamily="34" charset="0"/>
              </a:rPr>
              <a:t>2012 The </a:t>
            </a:r>
            <a:r>
              <a:rPr lang="en-US" sz="3600" dirty="0" err="1" smtClean="0">
                <a:solidFill>
                  <a:schemeClr val="bg1"/>
                </a:solidFill>
                <a:latin typeface="Arial Rounded MT Bold" pitchFamily="34" charset="0"/>
              </a:rPr>
              <a:t>Retba</a:t>
            </a:r>
            <a:r>
              <a:rPr lang="en-US" sz="3600" dirty="0" smtClean="0">
                <a:solidFill>
                  <a:schemeClr val="bg1"/>
                </a:solidFill>
                <a:latin typeface="Arial Rounded MT Bold" pitchFamily="34" charset="0"/>
              </a:rPr>
              <a:t> Lake, Senegal West Africa </a:t>
            </a:r>
            <a:r>
              <a:rPr lang="en-US" dirty="0" smtClean="0"/>
              <a:t> </a:t>
            </a:r>
            <a:endParaRPr lang="en-US" dirty="0"/>
          </a:p>
        </p:txBody>
      </p:sp>
      <p:pic>
        <p:nvPicPr>
          <p:cNvPr id="3" name="Picture 2" descr="http://4.bp.blogspot.com/-dsx6GVI0_Ak/UGU0UlLfWUI/AAAAAAAABDU/qvqwdrSw49Q/s1600/h%E1%BB%93+m%C3%A1u+1.jpg"/>
          <p:cNvPicPr/>
          <p:nvPr/>
        </p:nvPicPr>
        <p:blipFill>
          <a:blip r:embed="rId3" cstate="print"/>
          <a:srcRect/>
          <a:stretch>
            <a:fillRect/>
          </a:stretch>
        </p:blipFill>
        <p:spPr bwMode="auto">
          <a:xfrm>
            <a:off x="571472" y="1500174"/>
            <a:ext cx="7929617" cy="4714907"/>
          </a:xfrm>
          <a:prstGeom prst="rect">
            <a:avLst/>
          </a:prstGeom>
          <a:noFill/>
          <a:ln w="9525">
            <a:noFill/>
            <a:miter lim="800000"/>
            <a:headEnd/>
            <a:tailEnd/>
          </a:ln>
        </p:spPr>
      </p:pic>
      <p:pic>
        <p:nvPicPr>
          <p:cNvPr id="4" name="Picture 3" descr="http://3.bp.blogspot.com/-bYIIT482Y4I/UnDIGHKVStI/AAAAAAAAAcE/XtIktolHxgc/s320/AFRICA+WATER+TURNED+TO+BLOOD+RED.JPG"/>
          <p:cNvPicPr/>
          <p:nvPr/>
        </p:nvPicPr>
        <p:blipFill>
          <a:blip r:embed="rId4" cstate="print"/>
          <a:srcRect/>
          <a:stretch>
            <a:fillRect/>
          </a:stretch>
        </p:blipFill>
        <p:spPr bwMode="auto">
          <a:xfrm>
            <a:off x="5429256" y="4572008"/>
            <a:ext cx="3429024" cy="2071703"/>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3000" b="-4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bg1"/>
                </a:solidFill>
                <a:latin typeface="Arial Rounded MT Bold" pitchFamily="34" charset="0"/>
              </a:rPr>
              <a:t>2012  </a:t>
            </a:r>
            <a:r>
              <a:rPr lang="en-US" sz="3200" b="1" dirty="0" err="1" smtClean="0">
                <a:solidFill>
                  <a:schemeClr val="bg1"/>
                </a:solidFill>
                <a:latin typeface="Arial Rounded MT Bold" pitchFamily="34" charset="0"/>
              </a:rPr>
              <a:t>Gizmodo</a:t>
            </a:r>
            <a:r>
              <a:rPr lang="en-US" sz="3200" b="1" dirty="0" smtClean="0">
                <a:solidFill>
                  <a:schemeClr val="bg1"/>
                </a:solidFill>
                <a:latin typeface="Arial Rounded MT Bold" pitchFamily="34" charset="0"/>
              </a:rPr>
              <a:t> Japan 200 tons of dead sardines </a:t>
            </a:r>
            <a:endParaRPr lang="en-US" sz="3200" b="1" dirty="0">
              <a:solidFill>
                <a:schemeClr val="bg1"/>
              </a:solidFill>
              <a:latin typeface="Arial Rounded MT Bold" pitchFamily="34" charset="0"/>
            </a:endParaRPr>
          </a:p>
        </p:txBody>
      </p:sp>
      <p:pic>
        <p:nvPicPr>
          <p:cNvPr id="3074" name="Picture 2" descr="C:\Users\brian.LAPTOP-AKV74GUI\Desktop\2019-08-01 16_14_05-Microsoft PowerPoint non-commercial use - [27. Bowl 3, 2009 rivers turn to blood.png"/>
          <p:cNvPicPr>
            <a:picLocks noChangeAspect="1" noChangeArrowheads="1"/>
          </p:cNvPicPr>
          <p:nvPr/>
        </p:nvPicPr>
        <p:blipFill>
          <a:blip r:embed="rId3"/>
          <a:srcRect/>
          <a:stretch>
            <a:fillRect/>
          </a:stretch>
        </p:blipFill>
        <p:spPr bwMode="auto">
          <a:xfrm>
            <a:off x="656590" y="1428736"/>
            <a:ext cx="7773061" cy="4786346"/>
          </a:xfrm>
          <a:prstGeom prst="rect">
            <a:avLst/>
          </a:prstGeom>
          <a:noFill/>
        </p:spPr>
      </p:pic>
    </p:spTree>
  </p:cSld>
  <p:clrMapOvr>
    <a:masterClrMapping/>
  </p:clrMapOvr>
  <p:transition>
    <p:wheel spokes="8"/>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4000" r="-4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chemeClr val="bg1"/>
                </a:solidFill>
                <a:latin typeface="Arial Rounded MT Bold" pitchFamily="34" charset="0"/>
              </a:rPr>
              <a:t>2013  River  in Slovakia  Switzerland. </a:t>
            </a:r>
            <a:endParaRPr lang="en-US" sz="2800" b="1" dirty="0">
              <a:solidFill>
                <a:schemeClr val="bg1"/>
              </a:solidFill>
              <a:latin typeface="Arial Rounded MT Bold" pitchFamily="34" charset="0"/>
            </a:endParaRPr>
          </a:p>
        </p:txBody>
      </p:sp>
      <p:pic>
        <p:nvPicPr>
          <p:cNvPr id="3" name="Picture 2" descr="http://i2.wp.com/earthshiftx.com/wp-content/uploads/2014/01/blood-river-4.png?resize=662%2C428"/>
          <p:cNvPicPr/>
          <p:nvPr/>
        </p:nvPicPr>
        <p:blipFill>
          <a:blip r:embed="rId3" cstate="print"/>
          <a:srcRect/>
          <a:stretch>
            <a:fillRect/>
          </a:stretch>
        </p:blipFill>
        <p:spPr bwMode="auto">
          <a:xfrm>
            <a:off x="500034" y="1643050"/>
            <a:ext cx="8143932" cy="4714907"/>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4000" r="-4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Rounded MT Bold" pitchFamily="34" charset="0"/>
              </a:rPr>
              <a:t>2013 Red rain in Sri Lanka </a:t>
            </a:r>
            <a:endParaRPr lang="en-US" sz="3600" dirty="0">
              <a:solidFill>
                <a:schemeClr val="bg1"/>
              </a:solidFill>
              <a:latin typeface="Arial Rounded MT Bold" pitchFamily="34" charset="0"/>
            </a:endParaRPr>
          </a:p>
        </p:txBody>
      </p:sp>
      <p:pic>
        <p:nvPicPr>
          <p:cNvPr id="3" name="Picture 2" descr="Planet X debris includes oxidized iron red dust, when it wafts toward earth, it turns oceans, seas, rivers, lakes, ponds, and other objects blood red color. "/>
          <p:cNvPicPr/>
          <p:nvPr/>
        </p:nvPicPr>
        <p:blipFill>
          <a:blip r:embed="rId3" cstate="print"/>
          <a:srcRect/>
          <a:stretch>
            <a:fillRect/>
          </a:stretch>
        </p:blipFill>
        <p:spPr bwMode="auto">
          <a:xfrm>
            <a:off x="571472" y="1357298"/>
            <a:ext cx="8001056" cy="4929223"/>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2000" b="-4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bg1"/>
                </a:solidFill>
                <a:latin typeface="Arial Rounded MT Bold" pitchFamily="34" charset="0"/>
              </a:rPr>
              <a:t>2013 Netherlands </a:t>
            </a:r>
            <a:endParaRPr lang="en-US" sz="3200" dirty="0">
              <a:solidFill>
                <a:schemeClr val="bg1"/>
              </a:solidFill>
              <a:latin typeface="Arial Rounded MT Bold" pitchFamily="34" charset="0"/>
            </a:endParaRPr>
          </a:p>
        </p:txBody>
      </p:sp>
      <p:pic>
        <p:nvPicPr>
          <p:cNvPr id="3" name="irc_mi" descr="http://beforeitsnews.com/contributor/upload/5385/images/14.jpg"/>
          <p:cNvPicPr/>
          <p:nvPr/>
        </p:nvPicPr>
        <p:blipFill>
          <a:blip r:embed="rId3" cstate="print"/>
          <a:srcRect/>
          <a:stretch>
            <a:fillRect/>
          </a:stretch>
        </p:blipFill>
        <p:spPr bwMode="auto">
          <a:xfrm>
            <a:off x="642910" y="1357298"/>
            <a:ext cx="7929617" cy="4929222"/>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8000" r="-2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chemeClr val="bg1"/>
                </a:solidFill>
                <a:latin typeface="Arial Rounded MT Bold" pitchFamily="34" charset="0"/>
              </a:rPr>
              <a:t>2013 China Yangtze river </a:t>
            </a:r>
            <a:endParaRPr lang="en-US" sz="3600" b="1" dirty="0">
              <a:solidFill>
                <a:schemeClr val="bg1"/>
              </a:solidFill>
              <a:latin typeface="Arial Rounded MT Bold" pitchFamily="34" charset="0"/>
            </a:endParaRPr>
          </a:p>
        </p:txBody>
      </p:sp>
      <p:pic>
        <p:nvPicPr>
          <p:cNvPr id="4" name="Picture 3" descr="http://www.thechinamoneyreport.com/wp-content/uploads/2012/09/article-0-14E29AD2000005DC-298_964x505.jpg"/>
          <p:cNvPicPr/>
          <p:nvPr/>
        </p:nvPicPr>
        <p:blipFill>
          <a:blip r:embed="rId3" cstate="print"/>
          <a:srcRect/>
          <a:stretch>
            <a:fillRect/>
          </a:stretch>
        </p:blipFill>
        <p:spPr bwMode="auto">
          <a:xfrm>
            <a:off x="571472" y="1500174"/>
            <a:ext cx="8001056" cy="4786346"/>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8000" r="-28000"/>
          </a:stretch>
        </a:blipFill>
        <a:effectLst/>
      </p:bgPr>
    </p:bg>
    <p:spTree>
      <p:nvGrpSpPr>
        <p:cNvPr id="1" name=""/>
        <p:cNvGrpSpPr/>
        <p:nvPr/>
      </p:nvGrpSpPr>
      <p:grpSpPr>
        <a:xfrm>
          <a:off x="0" y="0"/>
          <a:ext cx="0" cy="0"/>
          <a:chOff x="0" y="0"/>
          <a:chExt cx="0" cy="0"/>
        </a:xfrm>
      </p:grpSpPr>
      <p:pic>
        <p:nvPicPr>
          <p:cNvPr id="2" name="Picture 1" descr="Bizarre: The red river gave Chongqing an apocalyptic appearance yesterday"/>
          <p:cNvPicPr/>
          <p:nvPr/>
        </p:nvPicPr>
        <p:blipFill>
          <a:blip r:embed="rId3" cstate="print"/>
          <a:srcRect/>
          <a:stretch>
            <a:fillRect/>
          </a:stretch>
        </p:blipFill>
        <p:spPr bwMode="auto">
          <a:xfrm>
            <a:off x="642910" y="571480"/>
            <a:ext cx="7929618" cy="5715040"/>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8605"/>
            <a:ext cx="7772400" cy="1785949"/>
          </a:xfrm>
        </p:spPr>
        <p:txBody>
          <a:bodyPr>
            <a:normAutofit/>
          </a:bodyPr>
          <a:lstStyle/>
          <a:p>
            <a:r>
              <a:rPr lang="en-US" sz="3100" b="1" dirty="0" smtClean="0">
                <a:solidFill>
                  <a:srgbClr val="FFFF00"/>
                </a:solidFill>
                <a:latin typeface="Arial Rounded MT Bold" pitchFamily="34" charset="0"/>
              </a:rPr>
              <a:t>The 3rd Bowl of Judgment “Rev 16:4-7”</a:t>
            </a:r>
            <a:r>
              <a:rPr lang="en-US" dirty="0" smtClean="0"/>
              <a:t/>
            </a:r>
            <a:br>
              <a:rPr lang="en-US" dirty="0" smtClean="0"/>
            </a:br>
            <a:endParaRPr lang="en-US" dirty="0"/>
          </a:p>
        </p:txBody>
      </p:sp>
      <p:sp>
        <p:nvSpPr>
          <p:cNvPr id="3" name="Subtitle 2"/>
          <p:cNvSpPr>
            <a:spLocks noGrp="1"/>
          </p:cNvSpPr>
          <p:nvPr>
            <p:ph type="subTitle" idx="1"/>
          </p:nvPr>
        </p:nvSpPr>
        <p:spPr>
          <a:xfrm>
            <a:off x="642910" y="1785926"/>
            <a:ext cx="7929618" cy="3714776"/>
          </a:xfrm>
        </p:spPr>
        <p:txBody>
          <a:bodyPr>
            <a:normAutofit fontScale="92500" lnSpcReduction="10000"/>
          </a:bodyPr>
          <a:lstStyle/>
          <a:p>
            <a:pPr algn="l"/>
            <a:r>
              <a:rPr lang="en-AU" sz="2400" b="1" dirty="0" smtClean="0">
                <a:solidFill>
                  <a:srgbClr val="FFFF00"/>
                </a:solidFill>
                <a:latin typeface="Arial Rounded MT Bold" pitchFamily="34" charset="0"/>
              </a:rPr>
              <a:t>Rev 16:4  Then the third angel poured out his bowl on the rivers and springs of water, and they became blood.  And I heard the angel of the waters saying: "You are righteous, O Lord, The One who is and who was and who is to be, Because You have judged these things. </a:t>
            </a:r>
          </a:p>
          <a:p>
            <a:pPr algn="l"/>
            <a:endParaRPr lang="en-AU" sz="2400" b="1" dirty="0" smtClean="0">
              <a:solidFill>
                <a:srgbClr val="FFFF00"/>
              </a:solidFill>
              <a:latin typeface="Arial Rounded MT Bold" pitchFamily="34" charset="0"/>
            </a:endParaRPr>
          </a:p>
          <a:p>
            <a:pPr algn="l"/>
            <a:r>
              <a:rPr lang="en-AU" sz="2400" b="1" dirty="0" smtClean="0">
                <a:solidFill>
                  <a:srgbClr val="FFFF00"/>
                </a:solidFill>
                <a:latin typeface="Arial Rounded MT Bold" pitchFamily="34" charset="0"/>
              </a:rPr>
              <a:t>For they have shed the blood of saints and prophets, And You have given them blood to drink. For it is their just due.“  And I heard another from the altar saying, "Even so, Lord God Almighty, true and righteous are Your judgments." </a:t>
            </a:r>
            <a:endParaRPr lang="en-US" sz="2400" b="1" dirty="0">
              <a:solidFill>
                <a:srgbClr val="FFFF00"/>
              </a:solidFill>
              <a:latin typeface="Arial Rounded MT Bold" pitchFamily="34" charset="0"/>
            </a:endParaRPr>
          </a:p>
        </p:txBody>
      </p:sp>
    </p:spTree>
  </p:cSld>
  <p:clrMapOvr>
    <a:masterClrMapping/>
  </p:clrMapOvr>
  <p:transition>
    <p:wheel spokes="8"/>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chemeClr val="bg1"/>
                </a:solidFill>
                <a:latin typeface="Arial Rounded MT Bold" pitchFamily="34" charset="0"/>
              </a:rPr>
              <a:t>2013 Slovakia Poland </a:t>
            </a:r>
            <a:endParaRPr lang="en-US" sz="3600" b="1" dirty="0">
              <a:solidFill>
                <a:schemeClr val="bg1"/>
              </a:solidFill>
              <a:latin typeface="Arial Rounded MT Bold" pitchFamily="34" charset="0"/>
            </a:endParaRPr>
          </a:p>
        </p:txBody>
      </p:sp>
      <p:pic>
        <p:nvPicPr>
          <p:cNvPr id="3" name="Picture 2" descr="Blood red river in Slovakian town Myjava. (Screenshot of Marek Hrin´s Facebook photo)"/>
          <p:cNvPicPr/>
          <p:nvPr/>
        </p:nvPicPr>
        <p:blipFill>
          <a:blip r:embed="rId3" cstate="print"/>
          <a:srcRect/>
          <a:stretch>
            <a:fillRect/>
          </a:stretch>
        </p:blipFill>
        <p:spPr bwMode="auto">
          <a:xfrm>
            <a:off x="642910" y="1357298"/>
            <a:ext cx="7929618" cy="4929222"/>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8000" r="-2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Rounded MT Bold" pitchFamily="34" charset="0"/>
              </a:rPr>
              <a:t>2014 Wenzhou River China</a:t>
            </a:r>
            <a:endParaRPr lang="en-US" sz="3600" dirty="0">
              <a:solidFill>
                <a:schemeClr val="bg1"/>
              </a:solidFill>
              <a:latin typeface="Arial Rounded MT Bold" pitchFamily="34" charset="0"/>
            </a:endParaRPr>
          </a:p>
        </p:txBody>
      </p:sp>
      <p:pic>
        <p:nvPicPr>
          <p:cNvPr id="3" name="Picture 2" descr="blood-river-wenzhou1.jpg"/>
          <p:cNvPicPr/>
          <p:nvPr/>
        </p:nvPicPr>
        <p:blipFill>
          <a:blip r:embed="rId3" cstate="print"/>
          <a:srcRect/>
          <a:stretch>
            <a:fillRect/>
          </a:stretch>
        </p:blipFill>
        <p:spPr bwMode="auto">
          <a:xfrm>
            <a:off x="642910" y="1428736"/>
            <a:ext cx="7858179" cy="4786346"/>
          </a:xfrm>
          <a:prstGeom prst="rect">
            <a:avLst/>
          </a:prstGeom>
          <a:noFill/>
          <a:ln w="9525">
            <a:noFill/>
            <a:miter lim="800000"/>
            <a:headEnd/>
            <a:tailEnd/>
          </a:ln>
        </p:spPr>
      </p:pic>
      <p:pic>
        <p:nvPicPr>
          <p:cNvPr id="4" name="i-22d2ae25614d4950" descr="Bizarre: Some villagers filled clear plastic bottles with the river water to demonstrate how tainted it had become. Many of China's waterways are plagued by pollution"/>
          <p:cNvPicPr/>
          <p:nvPr/>
        </p:nvPicPr>
        <p:blipFill>
          <a:blip r:embed="rId4" cstate="print"/>
          <a:srcRect/>
          <a:stretch>
            <a:fillRect/>
          </a:stretch>
        </p:blipFill>
        <p:spPr bwMode="auto">
          <a:xfrm>
            <a:off x="5500694" y="4429132"/>
            <a:ext cx="3252790" cy="2117378"/>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chemeClr val="bg1"/>
                </a:solidFill>
                <a:latin typeface="Arial Rounded MT Bold" pitchFamily="34" charset="0"/>
              </a:rPr>
              <a:t>2014  Beirut  canals</a:t>
            </a:r>
            <a:endParaRPr lang="en-US" sz="3600" b="1" dirty="0">
              <a:solidFill>
                <a:schemeClr val="bg1"/>
              </a:solidFill>
              <a:latin typeface="Arial Rounded MT Bold" pitchFamily="34" charset="0"/>
            </a:endParaRPr>
          </a:p>
        </p:txBody>
      </p:sp>
      <p:pic>
        <p:nvPicPr>
          <p:cNvPr id="3" name="Picture 2" descr="http://i2.wp.com/stateofmind13.files.wordpress.com/2012/02/beirut-river.jpg?w=960"/>
          <p:cNvPicPr/>
          <p:nvPr/>
        </p:nvPicPr>
        <p:blipFill>
          <a:blip r:embed="rId3" cstate="print"/>
          <a:srcRect/>
          <a:stretch>
            <a:fillRect/>
          </a:stretch>
        </p:blipFill>
        <p:spPr bwMode="auto">
          <a:xfrm>
            <a:off x="642910" y="1285860"/>
            <a:ext cx="7929617" cy="5000659"/>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chemeClr val="bg1"/>
                </a:solidFill>
                <a:latin typeface="Arial Rounded MT Bold" pitchFamily="34" charset="0"/>
              </a:rPr>
              <a:t>2014 </a:t>
            </a:r>
            <a:r>
              <a:rPr lang="en-US" sz="3600" b="1" dirty="0" err="1" smtClean="0">
                <a:solidFill>
                  <a:schemeClr val="bg1"/>
                </a:solidFill>
                <a:latin typeface="Arial Rounded MT Bold" pitchFamily="34" charset="0"/>
              </a:rPr>
              <a:t>Siquijor</a:t>
            </a:r>
            <a:r>
              <a:rPr lang="en-US" sz="3600" b="1" dirty="0" smtClean="0">
                <a:solidFill>
                  <a:schemeClr val="bg1"/>
                </a:solidFill>
                <a:latin typeface="Arial Rounded MT Bold" pitchFamily="34" charset="0"/>
              </a:rPr>
              <a:t>, Philippines</a:t>
            </a:r>
            <a:r>
              <a:rPr lang="en-US" dirty="0" smtClean="0"/>
              <a:t>	</a:t>
            </a:r>
            <a:endParaRPr lang="en-US" dirty="0"/>
          </a:p>
        </p:txBody>
      </p:sp>
      <p:pic>
        <p:nvPicPr>
          <p:cNvPr id="3" name="irc_mi" descr="http://1.bp.blogspot.com/-pwAGKHedg2U/U1R84usEpgI/AAAAAAAABZI/2G93DgMeCb4/s1600/10255362_10202995657445997_578578126_n.jpg"/>
          <p:cNvPicPr/>
          <p:nvPr/>
        </p:nvPicPr>
        <p:blipFill>
          <a:blip r:embed="rId3" cstate="print"/>
          <a:srcRect/>
          <a:stretch>
            <a:fillRect/>
          </a:stretch>
        </p:blipFill>
        <p:spPr bwMode="auto">
          <a:xfrm>
            <a:off x="571472" y="1571612"/>
            <a:ext cx="7929618" cy="4643469"/>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00174"/>
          </a:xfrm>
        </p:spPr>
        <p:txBody>
          <a:bodyPr>
            <a:normAutofit/>
          </a:bodyPr>
          <a:lstStyle/>
          <a:p>
            <a:r>
              <a:rPr lang="en-US" sz="2800" b="1" dirty="0" smtClean="0">
                <a:solidFill>
                  <a:schemeClr val="bg1"/>
                </a:solidFill>
                <a:latin typeface="Arial Rounded MT Bold" pitchFamily="34" charset="0"/>
              </a:rPr>
              <a:t>    2014 Sydney Australia </a:t>
            </a:r>
            <a:r>
              <a:rPr lang="en-US" sz="2800" b="1" dirty="0" err="1" smtClean="0">
                <a:solidFill>
                  <a:schemeClr val="bg1"/>
                </a:solidFill>
                <a:latin typeface="Arial Rounded MT Bold" pitchFamily="34" charset="0"/>
              </a:rPr>
              <a:t>Clovelly</a:t>
            </a:r>
            <a:r>
              <a:rPr lang="en-US" sz="2800" b="1" dirty="0" smtClean="0">
                <a:solidFill>
                  <a:schemeClr val="bg1"/>
                </a:solidFill>
                <a:latin typeface="Arial Rounded MT Bold" pitchFamily="34" charset="0"/>
              </a:rPr>
              <a:t> beach </a:t>
            </a:r>
            <a:r>
              <a:rPr lang="en-US" sz="3100" b="1" dirty="0" smtClean="0">
                <a:solidFill>
                  <a:schemeClr val="bg1"/>
                </a:solidFill>
                <a:latin typeface="Arial Rounded MT Bold" pitchFamily="34" charset="0"/>
              </a:rPr>
              <a:t>	</a:t>
            </a:r>
            <a:r>
              <a:rPr lang="en-US" b="1" dirty="0" smtClean="0">
                <a:solidFill>
                  <a:schemeClr val="bg1"/>
                </a:solidFill>
                <a:latin typeface="Arial Rounded MT Bold" pitchFamily="34" charset="0"/>
              </a:rPr>
              <a:t> </a:t>
            </a:r>
            <a:endParaRPr lang="en-US" b="1" dirty="0">
              <a:solidFill>
                <a:schemeClr val="bg1"/>
              </a:solidFill>
              <a:latin typeface="Arial Rounded MT Bold" pitchFamily="34" charset="0"/>
            </a:endParaRPr>
          </a:p>
        </p:txBody>
      </p:sp>
      <p:pic>
        <p:nvPicPr>
          <p:cNvPr id="3" name="irc_mi" descr="http://i.telegraph.co.uk/multimedia/archive/02410/algae-mother-child_2410926k.jpg"/>
          <p:cNvPicPr/>
          <p:nvPr/>
        </p:nvPicPr>
        <p:blipFill>
          <a:blip r:embed="rId3" cstate="print"/>
          <a:srcRect/>
          <a:stretch>
            <a:fillRect/>
          </a:stretch>
        </p:blipFill>
        <p:spPr bwMode="auto">
          <a:xfrm>
            <a:off x="571472" y="1285860"/>
            <a:ext cx="8001056" cy="5072097"/>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bg1"/>
                </a:solidFill>
                <a:latin typeface="Arial Rounded MT Bold" pitchFamily="34" charset="0"/>
              </a:rPr>
              <a:t>2014 G</a:t>
            </a:r>
            <a:r>
              <a:rPr lang="en-US" sz="3600" b="1" dirty="0" smtClean="0">
                <a:solidFill>
                  <a:schemeClr val="bg1"/>
                </a:solidFill>
                <a:latin typeface="Arial Rounded MT Bold" pitchFamily="34" charset="0"/>
              </a:rPr>
              <a:t>ulf of Mexico  </a:t>
            </a:r>
            <a:r>
              <a:rPr lang="en-US" dirty="0" smtClean="0">
                <a:solidFill>
                  <a:schemeClr val="bg1"/>
                </a:solidFill>
              </a:rPr>
              <a:t>	</a:t>
            </a:r>
            <a:r>
              <a:rPr lang="en-US" dirty="0" smtClean="0"/>
              <a:t> </a:t>
            </a:r>
            <a:endParaRPr lang="en-US" dirty="0"/>
          </a:p>
        </p:txBody>
      </p:sp>
      <p:pic>
        <p:nvPicPr>
          <p:cNvPr id="3" name="Picture 2" descr="http://beforeitsnews.com/contributor/upload/5973/images/Blood%20Tide.jpg"/>
          <p:cNvPicPr/>
          <p:nvPr/>
        </p:nvPicPr>
        <p:blipFill>
          <a:blip r:embed="rId3" cstate="print"/>
          <a:srcRect/>
          <a:stretch>
            <a:fillRect/>
          </a:stretch>
        </p:blipFill>
        <p:spPr bwMode="auto">
          <a:xfrm>
            <a:off x="642910" y="1428736"/>
            <a:ext cx="7858180" cy="4786346"/>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chemeClr val="bg1"/>
                </a:solidFill>
                <a:latin typeface="Arial Rounded MT Bold" pitchFamily="34" charset="0"/>
              </a:rPr>
              <a:t>2014 Vancouver Canada </a:t>
            </a:r>
            <a:endParaRPr lang="en-US" sz="3600" b="1" dirty="0">
              <a:solidFill>
                <a:schemeClr val="bg1"/>
              </a:solidFill>
              <a:latin typeface="Arial Rounded MT Bold" pitchFamily="34" charset="0"/>
            </a:endParaRPr>
          </a:p>
        </p:txBody>
      </p:sp>
      <p:pic>
        <p:nvPicPr>
          <p:cNvPr id="3" name="Picture 2" descr="http://www.sott.net/image/s9/194466/large/algae2.jpg"/>
          <p:cNvPicPr/>
          <p:nvPr/>
        </p:nvPicPr>
        <p:blipFill>
          <a:blip r:embed="rId3" cstate="print"/>
          <a:srcRect/>
          <a:stretch>
            <a:fillRect/>
          </a:stretch>
        </p:blipFill>
        <p:spPr bwMode="auto">
          <a:xfrm>
            <a:off x="714348" y="1285860"/>
            <a:ext cx="7786742" cy="4929222"/>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4000" r="-4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Rounded MT Bold" pitchFamily="34" charset="0"/>
              </a:rPr>
              <a:t>2014 Antarctica	</a:t>
            </a:r>
            <a:endParaRPr lang="en-US" sz="3600" dirty="0">
              <a:solidFill>
                <a:schemeClr val="bg1"/>
              </a:solidFill>
              <a:latin typeface="Arial Rounded MT Bold" pitchFamily="34" charset="0"/>
            </a:endParaRPr>
          </a:p>
        </p:txBody>
      </p:sp>
      <p:pic>
        <p:nvPicPr>
          <p:cNvPr id="3" name="Picture 2" descr="http://cdn.twentytwowords.com/wp-content/uploads/Blood-Falls-03-634x475.jpg?5a4855">
            <a:hlinkClick r:id="rId3"/>
          </p:cNvPr>
          <p:cNvPicPr/>
          <p:nvPr/>
        </p:nvPicPr>
        <p:blipFill>
          <a:blip r:embed="rId4" cstate="print"/>
          <a:srcRect/>
          <a:stretch>
            <a:fillRect/>
          </a:stretch>
        </p:blipFill>
        <p:spPr bwMode="auto">
          <a:xfrm>
            <a:off x="714348" y="1428736"/>
            <a:ext cx="7643866" cy="4786345"/>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chemeClr val="bg1"/>
                </a:solidFill>
                <a:latin typeface="Arial Rounded MT Bold" pitchFamily="34" charset="0"/>
              </a:rPr>
              <a:t>2014 China Shenzhen sea</a:t>
            </a:r>
            <a:endParaRPr lang="en-US" sz="2800" b="1" dirty="0">
              <a:solidFill>
                <a:schemeClr val="bg1"/>
              </a:solidFill>
              <a:latin typeface="Arial Rounded MT Bold" pitchFamily="34" charset="0"/>
            </a:endParaRPr>
          </a:p>
        </p:txBody>
      </p:sp>
      <p:pic>
        <p:nvPicPr>
          <p:cNvPr id="3" name="Picture 2" descr="http://i1.mirror.co.uk/incoming/article4706809.ece/ALTERNATES/s615/RED-SEA-MAIN.jpg"/>
          <p:cNvPicPr/>
          <p:nvPr/>
        </p:nvPicPr>
        <p:blipFill>
          <a:blip r:embed="rId3" cstate="print"/>
          <a:srcRect/>
          <a:stretch>
            <a:fillRect/>
          </a:stretch>
        </p:blipFill>
        <p:spPr bwMode="auto">
          <a:xfrm>
            <a:off x="714348" y="1500174"/>
            <a:ext cx="7715304" cy="4698233"/>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00174"/>
          </a:xfrm>
        </p:spPr>
        <p:txBody>
          <a:bodyPr>
            <a:normAutofit/>
          </a:bodyPr>
          <a:lstStyle/>
          <a:p>
            <a:r>
              <a:rPr lang="en-US" sz="3100" dirty="0" smtClean="0">
                <a:solidFill>
                  <a:schemeClr val="bg1"/>
                </a:solidFill>
                <a:latin typeface="Arial Rounded MT Bold" pitchFamily="34" charset="0"/>
              </a:rPr>
              <a:t>2015 Brazil beach</a:t>
            </a:r>
            <a:endParaRPr lang="en-US" dirty="0"/>
          </a:p>
        </p:txBody>
      </p:sp>
      <p:pic>
        <p:nvPicPr>
          <p:cNvPr id="3" name="Picture 2" descr="https://fbcdn-sphotos-b-a.akamaihd.net/hphotos-ak-xpf1/v/t1.0-9/p526x296/10438315_10205144377347478_8175301032496999280_n.jpg?oh=2f32f06751df465f7bc38fa75a752328&amp;oe=55E6FA81&amp;__gda__=1442556055_a7739b4f6aa9b01d0c45160282d64422"/>
          <p:cNvPicPr/>
          <p:nvPr/>
        </p:nvPicPr>
        <p:blipFill>
          <a:blip r:embed="rId3" cstate="print"/>
          <a:srcRect/>
          <a:stretch>
            <a:fillRect/>
          </a:stretch>
        </p:blipFill>
        <p:spPr bwMode="auto">
          <a:xfrm>
            <a:off x="642910" y="1285860"/>
            <a:ext cx="7929618" cy="5072098"/>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4000" r="-4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500438"/>
          </a:xfrm>
        </p:spPr>
        <p:txBody>
          <a:bodyPr>
            <a:normAutofit fontScale="90000"/>
          </a:bodyPr>
          <a:lstStyle/>
          <a:p>
            <a:pPr algn="l"/>
            <a:r>
              <a:rPr lang="en-US" sz="2700" b="1" u="sng" dirty="0" smtClean="0">
                <a:latin typeface="Arial Rounded MT Bold" pitchFamily="34" charset="0"/>
                <a:hlinkClick r:id="rId3"/>
              </a:rPr>
              <a:t/>
            </a:r>
            <a:br>
              <a:rPr lang="en-US" sz="2700" b="1" u="sng" dirty="0" smtClean="0">
                <a:latin typeface="Arial Rounded MT Bold" pitchFamily="34" charset="0"/>
                <a:hlinkClick r:id="rId3"/>
              </a:rPr>
            </a:br>
            <a:r>
              <a:rPr lang="en-US" sz="2700" b="1" u="sng" dirty="0" smtClean="0">
                <a:solidFill>
                  <a:srgbClr val="FFFF00"/>
                </a:solidFill>
                <a:latin typeface="Arial Rounded MT Bold" pitchFamily="34" charset="0"/>
                <a:hlinkClick r:id="rId3"/>
              </a:rPr>
              <a:t/>
            </a:r>
            <a:br>
              <a:rPr lang="en-US" sz="2700" b="1" u="sng" dirty="0" smtClean="0">
                <a:solidFill>
                  <a:srgbClr val="FFFF00"/>
                </a:solidFill>
                <a:latin typeface="Arial Rounded MT Bold" pitchFamily="34" charset="0"/>
                <a:hlinkClick r:id="rId3"/>
              </a:rPr>
            </a:br>
            <a:r>
              <a:rPr lang="en-US" sz="2700" b="1" u="sng" dirty="0" smtClean="0">
                <a:solidFill>
                  <a:srgbClr val="FFFF00"/>
                </a:solidFill>
                <a:latin typeface="Arial Rounded MT Bold" pitchFamily="34" charset="0"/>
                <a:hlinkClick r:id="rId3"/>
              </a:rPr>
              <a:t/>
            </a:r>
            <a:br>
              <a:rPr lang="en-US" sz="2700" b="1" u="sng" dirty="0" smtClean="0">
                <a:solidFill>
                  <a:srgbClr val="FFFF00"/>
                </a:solidFill>
                <a:latin typeface="Arial Rounded MT Bold" pitchFamily="34" charset="0"/>
                <a:hlinkClick r:id="rId3"/>
              </a:rPr>
            </a:br>
            <a:r>
              <a:rPr lang="en-US" sz="2700" b="1" u="sng" dirty="0" smtClean="0">
                <a:solidFill>
                  <a:srgbClr val="FFFF00"/>
                </a:solidFill>
                <a:latin typeface="Arial Rounded MT Bold" pitchFamily="34" charset="0"/>
                <a:hlinkClick r:id="rId3"/>
              </a:rPr>
              <a:t/>
            </a:r>
            <a:br>
              <a:rPr lang="en-US" sz="2700" b="1" u="sng" dirty="0" smtClean="0">
                <a:solidFill>
                  <a:srgbClr val="FFFF00"/>
                </a:solidFill>
                <a:latin typeface="Arial Rounded MT Bold" pitchFamily="34" charset="0"/>
                <a:hlinkClick r:id="rId3"/>
              </a:rPr>
            </a:br>
            <a:r>
              <a:rPr lang="en-US" sz="2700" b="1" u="sng" dirty="0" smtClean="0">
                <a:solidFill>
                  <a:srgbClr val="FFFF00"/>
                </a:solidFill>
                <a:latin typeface="Arial Rounded MT Bold" pitchFamily="34" charset="0"/>
                <a:hlinkClick r:id="rId3"/>
              </a:rPr>
              <a:t/>
            </a:r>
            <a:br>
              <a:rPr lang="en-US" sz="2700" b="1" u="sng" dirty="0" smtClean="0">
                <a:solidFill>
                  <a:srgbClr val="FFFF00"/>
                </a:solidFill>
                <a:latin typeface="Arial Rounded MT Bold" pitchFamily="34" charset="0"/>
                <a:hlinkClick r:id="rId3"/>
              </a:rPr>
            </a:br>
            <a:r>
              <a:rPr lang="en-US" sz="2700" b="1" u="sng" dirty="0" smtClean="0">
                <a:solidFill>
                  <a:srgbClr val="FFFF00"/>
                </a:solidFill>
                <a:latin typeface="Arial Rounded MT Bold" pitchFamily="34" charset="0"/>
                <a:hlinkClick r:id="rId3"/>
              </a:rPr>
              <a:t>4</a:t>
            </a:r>
            <a:r>
              <a:rPr lang="en-US" sz="2700" b="1" dirty="0" smtClean="0">
                <a:solidFill>
                  <a:srgbClr val="FFFF00"/>
                </a:solidFill>
                <a:latin typeface="Arial Rounded MT Bold" pitchFamily="34" charset="0"/>
              </a:rPr>
              <a:t>And the third angel poured out his vial upon the rivers and fountains of waters; and they became blood. </a:t>
            </a:r>
            <a:br>
              <a:rPr lang="en-US" sz="2700" b="1" dirty="0" smtClean="0">
                <a:solidFill>
                  <a:srgbClr val="FFFF00"/>
                </a:solidFill>
                <a:latin typeface="Arial Rounded MT Bold" pitchFamily="34" charset="0"/>
              </a:rPr>
            </a:br>
            <a:r>
              <a:rPr lang="en-US" sz="2200" b="1" dirty="0" smtClean="0">
                <a:latin typeface="Arial Rounded MT Bold" pitchFamily="34" charset="0"/>
              </a:rPr>
              <a:t/>
            </a:r>
            <a:br>
              <a:rPr lang="en-US" sz="2200" b="1" dirty="0" smtClean="0">
                <a:latin typeface="Arial Rounded MT Bold" pitchFamily="34" charset="0"/>
              </a:rPr>
            </a:br>
            <a:r>
              <a:rPr lang="en-US" sz="2200" b="1" dirty="0" smtClean="0">
                <a:solidFill>
                  <a:schemeClr val="bg1"/>
                </a:solidFill>
                <a:latin typeface="Arial Rounded MT Bold" pitchFamily="34" charset="0"/>
              </a:rPr>
              <a:t>Some of the first blood red waters began to be reported </a:t>
            </a:r>
            <a:r>
              <a:rPr lang="en-US" sz="2200" b="1" dirty="0" smtClean="0">
                <a:solidFill>
                  <a:schemeClr val="bg1"/>
                </a:solidFill>
                <a:latin typeface="Arial Rounded MT Bold" pitchFamily="34" charset="0"/>
              </a:rPr>
              <a:t>in the media in 2001. </a:t>
            </a:r>
            <a:r>
              <a:rPr lang="en-US" sz="2200" b="1" dirty="0" smtClean="0">
                <a:solidFill>
                  <a:schemeClr val="bg1"/>
                </a:solidFill>
                <a:latin typeface="Arial Rounded MT Bold" pitchFamily="34" charset="0"/>
              </a:rPr>
              <a:t>There have been waters, rain, oceans and rivers turning blood red all around the world in the last two decades in many nations even in Antarctica. </a:t>
            </a:r>
            <a:r>
              <a:rPr lang="en-US" sz="2200" b="1" dirty="0" smtClean="0">
                <a:solidFill>
                  <a:schemeClr val="bg1"/>
                </a:solidFill>
                <a:latin typeface="Arial Rounded MT Bold" pitchFamily="34" charset="0"/>
              </a:rPr>
              <a:t>There has been an  increase </a:t>
            </a:r>
            <a:r>
              <a:rPr lang="en-US" sz="2200" b="1" dirty="0" smtClean="0">
                <a:solidFill>
                  <a:schemeClr val="bg1"/>
                </a:solidFill>
                <a:latin typeface="Arial Rounded MT Bold" pitchFamily="34" charset="0"/>
              </a:rPr>
              <a:t>in </a:t>
            </a:r>
            <a:r>
              <a:rPr lang="en-US" sz="2200" b="1" dirty="0" smtClean="0">
                <a:solidFill>
                  <a:schemeClr val="bg1"/>
                </a:solidFill>
                <a:latin typeface="Arial Rounded MT Bold" pitchFamily="34" charset="0"/>
              </a:rPr>
              <a:t>the blood waters around the world as reported  in recent years an acceleration  of this sign.</a:t>
            </a:r>
            <a:r>
              <a:rPr lang="en-US" b="1" dirty="0" smtClean="0">
                <a:latin typeface="Arial Rounded MT Bold" pitchFamily="34" charset="0"/>
              </a:rPr>
              <a:t/>
            </a:r>
            <a:br>
              <a:rPr lang="en-US" b="1" dirty="0" smtClean="0">
                <a:latin typeface="Arial Rounded MT Bold" pitchFamily="34" charset="0"/>
              </a:rPr>
            </a:br>
            <a:endParaRPr lang="en-US" b="1" dirty="0">
              <a:latin typeface="Arial Rounded MT Bold" pitchFamily="34" charset="0"/>
            </a:endParaRPr>
          </a:p>
        </p:txBody>
      </p:sp>
    </p:spTree>
  </p:cSld>
  <p:clrMapOvr>
    <a:masterClrMapping/>
  </p:clrMapOvr>
  <p:transition>
    <p:wheel spokes="8"/>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4000" r="-4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a:t>
            </a:r>
            <a:r>
              <a:rPr lang="en-US" sz="3100" dirty="0" smtClean="0">
                <a:solidFill>
                  <a:schemeClr val="bg1"/>
                </a:solidFill>
                <a:latin typeface="Arial Rounded MT Bold" pitchFamily="34" charset="0"/>
              </a:rPr>
              <a:t>2015 Blood Falls In Antarctica </a:t>
            </a:r>
            <a:endParaRPr lang="en-US" sz="3100" dirty="0">
              <a:solidFill>
                <a:schemeClr val="bg1"/>
              </a:solidFill>
              <a:latin typeface="Arial Rounded MT Bold" pitchFamily="34" charset="0"/>
            </a:endParaRPr>
          </a:p>
        </p:txBody>
      </p:sp>
      <p:pic>
        <p:nvPicPr>
          <p:cNvPr id="3" name="Picture 2" descr="http://th09.deviantart.net/fs70/200H/f/2015/025/7/0/blood_falls__taylor_glacier____antarctica_by_gipgm2-d8ffhwq.png"/>
          <p:cNvPicPr/>
          <p:nvPr/>
        </p:nvPicPr>
        <p:blipFill>
          <a:blip r:embed="rId3" cstate="print"/>
          <a:srcRect/>
          <a:stretch>
            <a:fillRect/>
          </a:stretch>
        </p:blipFill>
        <p:spPr bwMode="auto">
          <a:xfrm>
            <a:off x="571472" y="1643050"/>
            <a:ext cx="8001055" cy="4714908"/>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Rounded MT Bold" pitchFamily="34" charset="0"/>
              </a:rPr>
              <a:t>2015  </a:t>
            </a:r>
            <a:r>
              <a:rPr lang="en-US" sz="3600" dirty="0" err="1" smtClean="0">
                <a:solidFill>
                  <a:schemeClr val="bg1"/>
                </a:solidFill>
                <a:latin typeface="Arial Rounded MT Bold" pitchFamily="34" charset="0"/>
              </a:rPr>
              <a:t>Vava’u</a:t>
            </a:r>
            <a:r>
              <a:rPr lang="en-US" sz="3600" dirty="0" smtClean="0">
                <a:solidFill>
                  <a:schemeClr val="bg1"/>
                </a:solidFill>
                <a:latin typeface="Arial Rounded MT Bold" pitchFamily="34" charset="0"/>
              </a:rPr>
              <a:t> beach, Tonga </a:t>
            </a:r>
            <a:endParaRPr lang="en-US" sz="3600" dirty="0">
              <a:solidFill>
                <a:schemeClr val="bg1"/>
              </a:solidFill>
              <a:latin typeface="Arial Rounded MT Bold" pitchFamily="34" charset="0"/>
            </a:endParaRPr>
          </a:p>
        </p:txBody>
      </p:sp>
      <p:pic>
        <p:nvPicPr>
          <p:cNvPr id="3" name="Picture 2" descr="http://www.nzkanivapacific.co.nz/wp-content/uploads/2015/01/Red-Sea-in-Vavau.jpg"/>
          <p:cNvPicPr/>
          <p:nvPr/>
        </p:nvPicPr>
        <p:blipFill>
          <a:blip r:embed="rId3" cstate="print"/>
          <a:srcRect/>
          <a:stretch>
            <a:fillRect/>
          </a:stretch>
        </p:blipFill>
        <p:spPr bwMode="auto">
          <a:xfrm>
            <a:off x="714348" y="1500174"/>
            <a:ext cx="7786742" cy="4786346"/>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Rounded MT Bold" pitchFamily="34" charset="0"/>
              </a:rPr>
              <a:t>2015 Turkey’s </a:t>
            </a:r>
            <a:r>
              <a:rPr lang="en-US" sz="3600" dirty="0" err="1" smtClean="0">
                <a:solidFill>
                  <a:schemeClr val="bg1"/>
                </a:solidFill>
                <a:latin typeface="Arial Rounded MT Bold" pitchFamily="34" charset="0"/>
              </a:rPr>
              <a:t>Tuz</a:t>
            </a:r>
            <a:r>
              <a:rPr lang="en-US" sz="3600" dirty="0" smtClean="0">
                <a:solidFill>
                  <a:schemeClr val="bg1"/>
                </a:solidFill>
                <a:latin typeface="Arial Rounded MT Bold" pitchFamily="34" charset="0"/>
              </a:rPr>
              <a:t> </a:t>
            </a:r>
            <a:r>
              <a:rPr lang="en-US" sz="3600" dirty="0" err="1" smtClean="0">
                <a:solidFill>
                  <a:schemeClr val="bg1"/>
                </a:solidFill>
                <a:latin typeface="Arial Rounded MT Bold" pitchFamily="34" charset="0"/>
              </a:rPr>
              <a:t>Golu</a:t>
            </a:r>
            <a:r>
              <a:rPr lang="en-US" sz="3600" dirty="0" smtClean="0">
                <a:solidFill>
                  <a:schemeClr val="bg1"/>
                </a:solidFill>
                <a:latin typeface="Arial Rounded MT Bold" pitchFamily="34" charset="0"/>
              </a:rPr>
              <a:t> salt lake</a:t>
            </a:r>
            <a:endParaRPr lang="en-US" sz="3600" dirty="0">
              <a:solidFill>
                <a:schemeClr val="bg1"/>
              </a:solidFill>
              <a:latin typeface="Arial Rounded MT Bold" pitchFamily="34" charset="0"/>
            </a:endParaRPr>
          </a:p>
        </p:txBody>
      </p:sp>
      <p:pic>
        <p:nvPicPr>
          <p:cNvPr id="3" name="Picture 2" descr="Salt Lake turning red">
            <a:hlinkClick r:id="rId3"/>
          </p:cNvPr>
          <p:cNvPicPr/>
          <p:nvPr/>
        </p:nvPicPr>
        <p:blipFill>
          <a:blip r:embed="rId4" cstate="print"/>
          <a:srcRect/>
          <a:stretch>
            <a:fillRect/>
          </a:stretch>
        </p:blipFill>
        <p:spPr bwMode="auto">
          <a:xfrm>
            <a:off x="642910" y="1500174"/>
            <a:ext cx="7929617" cy="4786346"/>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chemeClr val="bg1"/>
                </a:solidFill>
                <a:latin typeface="Arial Rounded MT Bold" pitchFamily="34" charset="0"/>
              </a:rPr>
              <a:t>2016 Iran Lake </a:t>
            </a:r>
            <a:r>
              <a:rPr lang="en-US" sz="3600" dirty="0" err="1" smtClean="0">
                <a:solidFill>
                  <a:schemeClr val="bg1"/>
                </a:solidFill>
                <a:latin typeface="Arial Rounded MT Bold" pitchFamily="34" charset="0"/>
              </a:rPr>
              <a:t>Urmia</a:t>
            </a:r>
            <a:r>
              <a:rPr lang="en-US" sz="3600" dirty="0" smtClean="0">
                <a:solidFill>
                  <a:schemeClr val="bg1"/>
                </a:solidFill>
                <a:latin typeface="Arial Rounded MT Bold" pitchFamily="34" charset="0"/>
              </a:rPr>
              <a:t> </a:t>
            </a:r>
            <a:r>
              <a:rPr lang="en-US" sz="3600" dirty="0" err="1" smtClean="0">
                <a:solidFill>
                  <a:schemeClr val="bg1"/>
                </a:solidFill>
                <a:latin typeface="Arial Rounded MT Bold" pitchFamily="34" charset="0"/>
              </a:rPr>
              <a:t>satalite</a:t>
            </a:r>
            <a:r>
              <a:rPr lang="en-US" sz="3600" dirty="0" smtClean="0">
                <a:solidFill>
                  <a:schemeClr val="bg1"/>
                </a:solidFill>
                <a:latin typeface="Arial Rounded MT Bold" pitchFamily="34" charset="0"/>
              </a:rPr>
              <a:t> picture with highway bridge in middle</a:t>
            </a:r>
            <a:endParaRPr lang="en-US" sz="3600" dirty="0">
              <a:solidFill>
                <a:schemeClr val="bg1"/>
              </a:solidFill>
              <a:latin typeface="Arial Rounded MT Bold" pitchFamily="34" charset="0"/>
            </a:endParaRPr>
          </a:p>
        </p:txBody>
      </p:sp>
      <p:pic>
        <p:nvPicPr>
          <p:cNvPr id="3" name="Picture 2" descr="C:\Users\brian.LAPTOP-AKV74GUI\Desktop\2019-08-01 13_16_30-Why a Giant Green Lake Turned Blood-Red.png"/>
          <p:cNvPicPr/>
          <p:nvPr/>
        </p:nvPicPr>
        <p:blipFill>
          <a:blip r:embed="rId3"/>
          <a:srcRect/>
          <a:stretch>
            <a:fillRect/>
          </a:stretch>
        </p:blipFill>
        <p:spPr bwMode="auto">
          <a:xfrm>
            <a:off x="642910" y="1571613"/>
            <a:ext cx="8001056" cy="4857784"/>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68478"/>
          </a:xfrm>
        </p:spPr>
        <p:txBody>
          <a:bodyPr>
            <a:normAutofit/>
          </a:bodyPr>
          <a:lstStyle/>
          <a:p>
            <a:r>
              <a:rPr lang="en-US" sz="3200" b="1" dirty="0" smtClean="0">
                <a:solidFill>
                  <a:schemeClr val="bg1"/>
                </a:solidFill>
                <a:latin typeface="Arial Rounded MT Bold" pitchFamily="34" charset="0"/>
              </a:rPr>
              <a:t>2016 </a:t>
            </a:r>
            <a:r>
              <a:rPr lang="en-US" sz="3200" b="1" dirty="0" err="1" smtClean="0">
                <a:solidFill>
                  <a:schemeClr val="bg1"/>
                </a:solidFill>
                <a:latin typeface="Arial Rounded MT Bold" pitchFamily="34" charset="0"/>
              </a:rPr>
              <a:t>Daldykan</a:t>
            </a:r>
            <a:r>
              <a:rPr lang="en-US" sz="3200" b="1" dirty="0" smtClean="0">
                <a:solidFill>
                  <a:schemeClr val="bg1"/>
                </a:solidFill>
                <a:latin typeface="Arial Rounded MT Bold" pitchFamily="34" charset="0"/>
              </a:rPr>
              <a:t> River, Siberia, Russia </a:t>
            </a:r>
            <a:r>
              <a:rPr lang="en-US" dirty="0" smtClean="0"/>
              <a:t/>
            </a:r>
            <a:br>
              <a:rPr lang="en-US" dirty="0" smtClean="0"/>
            </a:br>
            <a:endParaRPr lang="en-US" dirty="0"/>
          </a:p>
        </p:txBody>
      </p:sp>
      <p:pic>
        <p:nvPicPr>
          <p:cNvPr id="3" name="Picture 2" descr="Authorities in Russia are trying to determine why the waters of the Daldykan River in Siberia have suddenly turned bright red."/>
          <p:cNvPicPr/>
          <p:nvPr/>
        </p:nvPicPr>
        <p:blipFill>
          <a:blip r:embed="rId3"/>
          <a:srcRect/>
          <a:stretch>
            <a:fillRect/>
          </a:stretch>
        </p:blipFill>
        <p:spPr bwMode="auto">
          <a:xfrm>
            <a:off x="571472" y="1500175"/>
            <a:ext cx="8072494" cy="4857784"/>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chemeClr val="bg1"/>
                </a:solidFill>
                <a:latin typeface="Arial Rounded MT Bold" pitchFamily="34" charset="0"/>
              </a:rPr>
              <a:t>2016 Lagoon  Mexico </a:t>
            </a:r>
            <a:endParaRPr lang="en-US" sz="2800" dirty="0">
              <a:solidFill>
                <a:schemeClr val="bg1"/>
              </a:solidFill>
              <a:latin typeface="Arial Rounded MT Bold" pitchFamily="34" charset="0"/>
            </a:endParaRPr>
          </a:p>
        </p:txBody>
      </p:sp>
      <p:pic>
        <p:nvPicPr>
          <p:cNvPr id="3" name="Picture 2" descr="red lagoon mexico, red lagoon huatalco mexico, red lagoon oaxaca mexico, Se presenta fenómeno extraño en laguna de Huatulco, Agroquìmicos y falta de lluvia tiñen de rojo laguna de Huatulco, "/>
          <p:cNvPicPr/>
          <p:nvPr/>
        </p:nvPicPr>
        <p:blipFill>
          <a:blip r:embed="rId3"/>
          <a:srcRect/>
          <a:stretch>
            <a:fillRect/>
          </a:stretch>
        </p:blipFill>
        <p:spPr bwMode="auto">
          <a:xfrm>
            <a:off x="571472" y="1585912"/>
            <a:ext cx="8001055" cy="4700608"/>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solidFill>
                  <a:schemeClr val="bg1"/>
                </a:solidFill>
                <a:latin typeface="Arial Rounded MT Bold" pitchFamily="34" charset="0"/>
              </a:rPr>
              <a:t>2017 Ghana river Africa</a:t>
            </a:r>
            <a:endParaRPr lang="en-US" sz="3200" b="1" dirty="0">
              <a:solidFill>
                <a:schemeClr val="bg1"/>
              </a:solidFill>
              <a:latin typeface="Arial Rounded MT Bold" pitchFamily="34" charset="0"/>
            </a:endParaRPr>
          </a:p>
        </p:txBody>
      </p:sp>
      <p:pic>
        <p:nvPicPr>
          <p:cNvPr id="3" name="Picture 2" descr="River in Ghana turns blood red overnight, River in Ghana turns blood red overnight video, River in Ghana turns blood red overnight pictures"/>
          <p:cNvPicPr/>
          <p:nvPr/>
        </p:nvPicPr>
        <p:blipFill>
          <a:blip r:embed="rId3"/>
          <a:srcRect/>
          <a:stretch>
            <a:fillRect/>
          </a:stretch>
        </p:blipFill>
        <p:spPr bwMode="auto">
          <a:xfrm>
            <a:off x="642910" y="1428737"/>
            <a:ext cx="7929617" cy="4857784"/>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chemeClr val="bg1"/>
                </a:solidFill>
                <a:latin typeface="Arial Rounded MT Bold" pitchFamily="34" charset="0"/>
              </a:rPr>
              <a:t>2018 The </a:t>
            </a:r>
            <a:r>
              <a:rPr lang="en-US" sz="2800" b="1" dirty="0" err="1" smtClean="0">
                <a:solidFill>
                  <a:schemeClr val="bg1"/>
                </a:solidFill>
                <a:latin typeface="Arial Rounded MT Bold" pitchFamily="34" charset="0"/>
              </a:rPr>
              <a:t>Molchanka</a:t>
            </a:r>
            <a:r>
              <a:rPr lang="en-US" sz="2800" b="1" dirty="0" smtClean="0">
                <a:solidFill>
                  <a:schemeClr val="bg1"/>
                </a:solidFill>
                <a:latin typeface="Arial Rounded MT Bold" pitchFamily="34" charset="0"/>
              </a:rPr>
              <a:t> River, Siberia, Russia </a:t>
            </a:r>
            <a:endParaRPr lang="en-US" sz="2800" b="1" dirty="0">
              <a:solidFill>
                <a:schemeClr val="bg1"/>
              </a:solidFill>
              <a:latin typeface="Arial Rounded MT Bold" pitchFamily="34" charset="0"/>
            </a:endParaRPr>
          </a:p>
        </p:txBody>
      </p:sp>
      <p:pic>
        <p:nvPicPr>
          <p:cNvPr id="3" name="Picture 2" descr="Russian river turns blood red"/>
          <p:cNvPicPr/>
          <p:nvPr/>
        </p:nvPicPr>
        <p:blipFill>
          <a:blip r:embed="rId3"/>
          <a:srcRect/>
          <a:stretch>
            <a:fillRect/>
          </a:stretch>
        </p:blipFill>
        <p:spPr bwMode="auto">
          <a:xfrm>
            <a:off x="571472" y="1285861"/>
            <a:ext cx="8001056" cy="4929222"/>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97040"/>
          </a:xfrm>
        </p:spPr>
        <p:txBody>
          <a:bodyPr>
            <a:normAutofit fontScale="90000"/>
          </a:bodyPr>
          <a:lstStyle/>
          <a:p>
            <a:r>
              <a:rPr lang="en-US" sz="3600" b="1" dirty="0" smtClean="0">
                <a:solidFill>
                  <a:schemeClr val="bg1"/>
                </a:solidFill>
                <a:latin typeface="Arial Rounded MT Bold" pitchFamily="34" charset="0"/>
              </a:rPr>
              <a:t>2019  Three rivers in Malawi and Indonesia</a:t>
            </a:r>
            <a:r>
              <a:rPr lang="en-US" dirty="0" smtClean="0"/>
              <a:t/>
            </a:r>
            <a:br>
              <a:rPr lang="en-US" dirty="0" smtClean="0"/>
            </a:br>
            <a:endParaRPr lang="en-US" dirty="0"/>
          </a:p>
        </p:txBody>
      </p:sp>
      <p:pic>
        <p:nvPicPr>
          <p:cNvPr id="3" name="Picture 2" descr="C:\Users\brian.LAPTOP-AKV74GUI\Desktop\2019-08-01 14_39_22-Three rivers suddenly turn blood red in Malawi and Indonesia -- Earth Changes --.png"/>
          <p:cNvPicPr/>
          <p:nvPr/>
        </p:nvPicPr>
        <p:blipFill>
          <a:blip r:embed="rId3"/>
          <a:srcRect/>
          <a:stretch>
            <a:fillRect/>
          </a:stretch>
        </p:blipFill>
        <p:spPr bwMode="auto">
          <a:xfrm>
            <a:off x="500034" y="1643050"/>
            <a:ext cx="8143932" cy="4786345"/>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82726"/>
          </a:xfrm>
        </p:spPr>
        <p:txBody>
          <a:bodyPr>
            <a:normAutofit/>
          </a:bodyPr>
          <a:lstStyle/>
          <a:p>
            <a:r>
              <a:rPr lang="en-US" sz="4000" b="1" dirty="0" smtClean="0">
                <a:solidFill>
                  <a:schemeClr val="bg1"/>
                </a:solidFill>
              </a:rPr>
              <a:t>2019 Vancouver lake</a:t>
            </a:r>
            <a:r>
              <a:rPr lang="en-US" dirty="0" smtClean="0"/>
              <a:t/>
            </a:r>
            <a:br>
              <a:rPr lang="en-US" dirty="0" smtClean="0"/>
            </a:br>
            <a:endParaRPr lang="en-US" dirty="0"/>
          </a:p>
        </p:txBody>
      </p:sp>
      <p:pic>
        <p:nvPicPr>
          <p:cNvPr id="3" name="Picture 2" descr="C:\Users\brian.LAPTOP-AKV74GUI\Desktop\2019-08-01 14_02_02-Chris Christie on Instagram_ “Red Tide, also known as Algae Blooms.. ...Things t.png"/>
          <p:cNvPicPr/>
          <p:nvPr/>
        </p:nvPicPr>
        <p:blipFill>
          <a:blip r:embed="rId3"/>
          <a:srcRect/>
          <a:stretch>
            <a:fillRect/>
          </a:stretch>
        </p:blipFill>
        <p:spPr bwMode="auto">
          <a:xfrm>
            <a:off x="571472" y="1428736"/>
            <a:ext cx="8001056" cy="4929222"/>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1071538" y="928670"/>
            <a:ext cx="6974127" cy="5072074"/>
          </a:xfrm>
          <a:prstGeom prst="rect">
            <a:avLst/>
          </a:prstGeom>
          <a:noFill/>
          <a:ln w="9525">
            <a:noFill/>
            <a:miter lim="800000"/>
            <a:headEnd/>
            <a:tailEnd/>
          </a:ln>
          <a:effectLst/>
        </p:spPr>
      </p:pic>
    </p:spTree>
  </p:cSld>
  <p:clrMapOvr>
    <a:masterClrMapping/>
  </p:clrMapOvr>
  <p:transition>
    <p:wheel spokes="8"/>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Tree>
  </p:cSld>
  <p:clrMapOvr>
    <a:masterClrMapping/>
  </p:clrMapOvr>
  <p:transition>
    <p:wheel spokes="8"/>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54758"/>
          </a:xfrm>
        </p:spPr>
        <p:txBody>
          <a:bodyPr>
            <a:normAutofit fontScale="90000"/>
          </a:bodyPr>
          <a:lstStyle/>
          <a:p>
            <a:pPr algn="l"/>
            <a:r>
              <a:rPr lang="en-US" sz="1800" b="1" u="sng" dirty="0" smtClean="0">
                <a:solidFill>
                  <a:srgbClr val="FFFF00"/>
                </a:solidFill>
                <a:latin typeface="Arial Rounded MT Bold" pitchFamily="34" charset="0"/>
                <a:hlinkClick r:id="rId3"/>
              </a:rPr>
              <a:t/>
            </a:r>
            <a:br>
              <a:rPr lang="en-US" sz="1800" b="1" u="sng" dirty="0" smtClean="0">
                <a:solidFill>
                  <a:srgbClr val="FFFF00"/>
                </a:solidFill>
                <a:latin typeface="Arial Rounded MT Bold" pitchFamily="34" charset="0"/>
                <a:hlinkClick r:id="rId3"/>
              </a:rPr>
            </a:br>
            <a:r>
              <a:rPr lang="en-US" sz="1800" b="1" u="sng" dirty="0" smtClean="0">
                <a:solidFill>
                  <a:srgbClr val="FFFF00"/>
                </a:solidFill>
                <a:latin typeface="Arial Rounded MT Bold" pitchFamily="34" charset="0"/>
                <a:hlinkClick r:id="rId3"/>
              </a:rPr>
              <a:t/>
            </a:r>
            <a:br>
              <a:rPr lang="en-US" sz="1800" b="1" u="sng" dirty="0" smtClean="0">
                <a:solidFill>
                  <a:srgbClr val="FFFF00"/>
                </a:solidFill>
                <a:latin typeface="Arial Rounded MT Bold" pitchFamily="34" charset="0"/>
                <a:hlinkClick r:id="rId3"/>
              </a:rPr>
            </a:br>
            <a:r>
              <a:rPr lang="en-US" sz="1800" b="1" u="sng" dirty="0" smtClean="0">
                <a:solidFill>
                  <a:srgbClr val="FFFF00"/>
                </a:solidFill>
                <a:latin typeface="Arial Rounded MT Bold" pitchFamily="34" charset="0"/>
                <a:hlinkClick r:id="rId3"/>
              </a:rPr>
              <a:t/>
            </a:r>
            <a:br>
              <a:rPr lang="en-US" sz="1800" b="1" u="sng" dirty="0" smtClean="0">
                <a:solidFill>
                  <a:srgbClr val="FFFF00"/>
                </a:solidFill>
                <a:latin typeface="Arial Rounded MT Bold" pitchFamily="34" charset="0"/>
                <a:hlinkClick r:id="rId3"/>
              </a:rPr>
            </a:br>
            <a:r>
              <a:rPr lang="en-US" sz="1800" b="1" u="sng" dirty="0" smtClean="0">
                <a:solidFill>
                  <a:srgbClr val="FFFF00"/>
                </a:solidFill>
                <a:latin typeface="Arial Rounded MT Bold" pitchFamily="34" charset="0"/>
                <a:hlinkClick r:id="rId3"/>
              </a:rPr>
              <a:t>5</a:t>
            </a:r>
            <a:r>
              <a:rPr lang="en-US" sz="1800" b="1" dirty="0" smtClean="0">
                <a:solidFill>
                  <a:srgbClr val="FFFF00"/>
                </a:solidFill>
                <a:latin typeface="Arial Rounded MT Bold" pitchFamily="34" charset="0"/>
              </a:rPr>
              <a:t>And I heard the angel of the waters say, Thou art righteous, O Lord, which art, and was, and </a:t>
            </a:r>
            <a:r>
              <a:rPr lang="en-US" sz="1800" b="1" dirty="0" err="1" smtClean="0">
                <a:solidFill>
                  <a:srgbClr val="FFFF00"/>
                </a:solidFill>
                <a:latin typeface="Arial Rounded MT Bold" pitchFamily="34" charset="0"/>
              </a:rPr>
              <a:t>shalt</a:t>
            </a:r>
            <a:r>
              <a:rPr lang="en-US" sz="1800" b="1" dirty="0" smtClean="0">
                <a:solidFill>
                  <a:srgbClr val="FFFF00"/>
                </a:solidFill>
                <a:latin typeface="Arial Rounded MT Bold" pitchFamily="34" charset="0"/>
              </a:rPr>
              <a:t> be, because thou hast judged thus. </a:t>
            </a:r>
            <a:r>
              <a:rPr lang="en-US" sz="1800" b="1" u="sng" dirty="0" smtClean="0">
                <a:solidFill>
                  <a:srgbClr val="FFFF00"/>
                </a:solidFill>
                <a:latin typeface="Arial Rounded MT Bold" pitchFamily="34" charset="0"/>
                <a:hlinkClick r:id="rId4"/>
              </a:rPr>
              <a:t>6</a:t>
            </a:r>
            <a:r>
              <a:rPr lang="en-US" sz="1800" b="1" dirty="0" smtClean="0">
                <a:solidFill>
                  <a:srgbClr val="FFFF00"/>
                </a:solidFill>
                <a:latin typeface="Arial Rounded MT Bold" pitchFamily="34" charset="0"/>
              </a:rPr>
              <a:t>For they have shed the blood of saints and prophets,  and thou hast given them blood to drink; for they are worthy.</a:t>
            </a:r>
            <a:r>
              <a:rPr lang="en-US" sz="1800" dirty="0" smtClean="0">
                <a:solidFill>
                  <a:srgbClr val="FFFF00"/>
                </a:solidFill>
                <a:latin typeface="Arial Rounded MT Bold" pitchFamily="34" charset="0"/>
              </a:rPr>
              <a:t> </a:t>
            </a:r>
            <a:br>
              <a:rPr lang="en-US" sz="1800" dirty="0" smtClean="0">
                <a:solidFill>
                  <a:srgbClr val="FFFF00"/>
                </a:solidFill>
                <a:latin typeface="Arial Rounded MT Bold" pitchFamily="34" charset="0"/>
              </a:rPr>
            </a:br>
            <a:r>
              <a:rPr lang="en-US" sz="1800" b="1" dirty="0" smtClean="0">
                <a:latin typeface="Arial Rounded MT Bold" pitchFamily="34" charset="0"/>
              </a:rPr>
              <a:t/>
            </a:r>
            <a:br>
              <a:rPr lang="en-US" sz="1800" b="1" dirty="0" smtClean="0">
                <a:latin typeface="Arial Rounded MT Bold" pitchFamily="34" charset="0"/>
              </a:rPr>
            </a:br>
            <a:r>
              <a:rPr lang="en-US" sz="1800" b="1" dirty="0" smtClean="0">
                <a:solidFill>
                  <a:schemeClr val="bg1"/>
                </a:solidFill>
                <a:latin typeface="Arial Rounded MT Bold" pitchFamily="34" charset="0"/>
              </a:rPr>
              <a:t>The </a:t>
            </a:r>
            <a:r>
              <a:rPr lang="en-US" sz="1800" b="1" dirty="0" smtClean="0">
                <a:solidFill>
                  <a:schemeClr val="bg1"/>
                </a:solidFill>
                <a:latin typeface="Arial Rounded MT Bold" pitchFamily="34" charset="0"/>
              </a:rPr>
              <a:t>martyrdom </a:t>
            </a:r>
            <a:r>
              <a:rPr lang="en-US" sz="1800" b="1" dirty="0" smtClean="0">
                <a:solidFill>
                  <a:schemeClr val="bg1"/>
                </a:solidFill>
                <a:latin typeface="Arial Rounded MT Bold" pitchFamily="34" charset="0"/>
              </a:rPr>
              <a:t>of the saints </a:t>
            </a:r>
            <a:r>
              <a:rPr lang="en-US" sz="1800" b="1" dirty="0" smtClean="0">
                <a:solidFill>
                  <a:schemeClr val="bg1"/>
                </a:solidFill>
                <a:latin typeface="Arial Rounded MT Bold" pitchFamily="34" charset="0"/>
              </a:rPr>
              <a:t>is directly tied into this sign and wonder according to this prophecy. In Rev 17 the woman of wickedness is drunk on their blood. Christian martyrs doubled  in number worldwide from </a:t>
            </a:r>
            <a:r>
              <a:rPr lang="en-US" sz="1800" b="1" dirty="0" smtClean="0">
                <a:solidFill>
                  <a:schemeClr val="bg1"/>
                </a:solidFill>
                <a:latin typeface="Arial Rounded MT Bold" pitchFamily="34" charset="0"/>
              </a:rPr>
              <a:t>mid 2013 when Hezbollah entered into </a:t>
            </a:r>
            <a:r>
              <a:rPr lang="en-US" sz="1800" b="1" dirty="0" smtClean="0">
                <a:solidFill>
                  <a:schemeClr val="bg1"/>
                </a:solidFill>
                <a:latin typeface="Arial Rounded MT Bold" pitchFamily="34" charset="0"/>
              </a:rPr>
              <a:t>the Syrian </a:t>
            </a:r>
            <a:r>
              <a:rPr lang="en-US" sz="1800" b="1" dirty="0" smtClean="0">
                <a:solidFill>
                  <a:schemeClr val="bg1"/>
                </a:solidFill>
                <a:latin typeface="Arial Rounded MT Bold" pitchFamily="34" charset="0"/>
              </a:rPr>
              <a:t>conflict </a:t>
            </a:r>
            <a:r>
              <a:rPr lang="en-US" sz="1800" b="1" dirty="0" smtClean="0">
                <a:solidFill>
                  <a:schemeClr val="bg1"/>
                </a:solidFill>
                <a:latin typeface="Arial Rounded MT Bold" pitchFamily="34" charset="0"/>
              </a:rPr>
              <a:t> then Isis </a:t>
            </a:r>
            <a:r>
              <a:rPr lang="en-US" sz="1800" b="1" dirty="0" smtClean="0">
                <a:solidFill>
                  <a:schemeClr val="bg1"/>
                </a:solidFill>
                <a:latin typeface="Arial Rounded MT Bold" pitchFamily="34" charset="0"/>
              </a:rPr>
              <a:t>into </a:t>
            </a:r>
            <a:r>
              <a:rPr lang="en-US" sz="1800" b="1" dirty="0" smtClean="0">
                <a:solidFill>
                  <a:schemeClr val="bg1"/>
                </a:solidFill>
                <a:latin typeface="Arial Rounded MT Bold" pitchFamily="34" charset="0"/>
              </a:rPr>
              <a:t>Iraq in early 2014. </a:t>
            </a:r>
            <a:r>
              <a:rPr lang="en-US" sz="1800" b="1" dirty="0" smtClean="0">
                <a:solidFill>
                  <a:schemeClr val="bg1"/>
                </a:solidFill>
                <a:latin typeface="Arial Rounded MT Bold" pitchFamily="34" charset="0"/>
              </a:rPr>
              <a:t>Bringing </a:t>
            </a:r>
            <a:r>
              <a:rPr lang="en-US" sz="1800" b="1" dirty="0" smtClean="0">
                <a:solidFill>
                  <a:schemeClr val="bg1"/>
                </a:solidFill>
                <a:latin typeface="Arial Rounded MT Bold" pitchFamily="34" charset="0"/>
              </a:rPr>
              <a:t>forth the </a:t>
            </a:r>
            <a:r>
              <a:rPr lang="en-US" sz="1800" b="1" dirty="0" smtClean="0">
                <a:solidFill>
                  <a:schemeClr val="bg1"/>
                </a:solidFill>
                <a:latin typeface="Arial Rounded MT Bold" pitchFamily="34" charset="0"/>
              </a:rPr>
              <a:t>“Warring against the saints” for 42 </a:t>
            </a:r>
            <a:r>
              <a:rPr lang="en-US" sz="1800" b="1" dirty="0" smtClean="0">
                <a:solidFill>
                  <a:schemeClr val="bg1"/>
                </a:solidFill>
                <a:latin typeface="Arial Rounded MT Bold" pitchFamily="34" charset="0"/>
              </a:rPr>
              <a:t>months in the Middle east region. There has been 1.2 </a:t>
            </a:r>
            <a:r>
              <a:rPr lang="en-US" sz="1800" b="1" dirty="0" smtClean="0">
                <a:solidFill>
                  <a:schemeClr val="bg1"/>
                </a:solidFill>
                <a:latin typeface="Arial Rounded MT Bold" pitchFamily="34" charset="0"/>
              </a:rPr>
              <a:t>million Christians </a:t>
            </a:r>
            <a:r>
              <a:rPr lang="en-US" sz="1800" b="1" dirty="0" smtClean="0">
                <a:solidFill>
                  <a:schemeClr val="bg1"/>
                </a:solidFill>
                <a:latin typeface="Arial Rounded MT Bold" pitchFamily="34" charset="0"/>
              </a:rPr>
              <a:t>destroyed </a:t>
            </a:r>
            <a:r>
              <a:rPr lang="en-US" sz="1800" b="1" dirty="0" smtClean="0">
                <a:solidFill>
                  <a:schemeClr val="bg1"/>
                </a:solidFill>
                <a:latin typeface="Arial Rounded MT Bold" pitchFamily="34" charset="0"/>
              </a:rPr>
              <a:t>from Iraq and 1 million from Syria no one know fully where they all are </a:t>
            </a:r>
            <a:r>
              <a:rPr lang="en-US" sz="1800" b="1" dirty="0" smtClean="0">
                <a:solidFill>
                  <a:schemeClr val="bg1"/>
                </a:solidFill>
                <a:latin typeface="Arial Rounded MT Bold" pitchFamily="34" charset="0"/>
              </a:rPr>
              <a:t>they have been either murdered  become </a:t>
            </a:r>
            <a:r>
              <a:rPr lang="en-US" sz="1800" b="1" dirty="0" smtClean="0">
                <a:solidFill>
                  <a:schemeClr val="bg1"/>
                </a:solidFill>
                <a:latin typeface="Arial Rounded MT Bold" pitchFamily="34" charset="0"/>
              </a:rPr>
              <a:t>refugees or slaves to Islam. </a:t>
            </a:r>
            <a:r>
              <a:rPr lang="en-US" sz="1800" b="1" dirty="0" smtClean="0">
                <a:solidFill>
                  <a:schemeClr val="bg1"/>
                </a:solidFill>
                <a:latin typeface="Arial Rounded MT Bold" pitchFamily="34" charset="0"/>
              </a:rPr>
              <a:t/>
            </a:r>
            <a:br>
              <a:rPr lang="en-US" sz="1800" b="1" dirty="0" smtClean="0">
                <a:solidFill>
                  <a:schemeClr val="bg1"/>
                </a:solidFill>
                <a:latin typeface="Arial Rounded MT Bold" pitchFamily="34" charset="0"/>
              </a:rPr>
            </a:br>
            <a:r>
              <a:rPr lang="en-US" sz="1800" b="1" dirty="0" smtClean="0">
                <a:solidFill>
                  <a:schemeClr val="bg1"/>
                </a:solidFill>
                <a:latin typeface="Arial Rounded MT Bold" pitchFamily="34" charset="0"/>
              </a:rPr>
              <a:t/>
            </a:r>
            <a:br>
              <a:rPr lang="en-US" sz="1800" b="1" dirty="0" smtClean="0">
                <a:solidFill>
                  <a:schemeClr val="bg1"/>
                </a:solidFill>
                <a:latin typeface="Arial Rounded MT Bold" pitchFamily="34" charset="0"/>
              </a:rPr>
            </a:br>
            <a:r>
              <a:rPr lang="en-US" sz="1800" b="1" dirty="0" smtClean="0">
                <a:solidFill>
                  <a:schemeClr val="bg1"/>
                </a:solidFill>
                <a:latin typeface="Arial Rounded MT Bold" pitchFamily="34" charset="0"/>
              </a:rPr>
              <a:t>It </a:t>
            </a:r>
            <a:r>
              <a:rPr lang="en-US" sz="1800" b="1" dirty="0" smtClean="0">
                <a:solidFill>
                  <a:schemeClr val="bg1"/>
                </a:solidFill>
                <a:latin typeface="Arial Rounded MT Bold" pitchFamily="34" charset="0"/>
              </a:rPr>
              <a:t>wasn’t until President Donald Trump </a:t>
            </a:r>
            <a:r>
              <a:rPr lang="en-US" sz="1800" b="1" i="1" dirty="0" smtClean="0">
                <a:solidFill>
                  <a:schemeClr val="bg1"/>
                </a:solidFill>
                <a:latin typeface="Arial Rounded MT Bold" pitchFamily="34" charset="0"/>
              </a:rPr>
              <a:t>(2017)</a:t>
            </a:r>
            <a:r>
              <a:rPr lang="en-US" sz="1800" b="1" dirty="0" smtClean="0">
                <a:solidFill>
                  <a:schemeClr val="bg1"/>
                </a:solidFill>
                <a:latin typeface="Arial Rounded MT Bold" pitchFamily="34" charset="0"/>
              </a:rPr>
              <a:t> </a:t>
            </a:r>
            <a:r>
              <a:rPr lang="en-US" sz="1800" b="1" dirty="0" smtClean="0">
                <a:solidFill>
                  <a:schemeClr val="bg1"/>
                </a:solidFill>
                <a:latin typeface="Arial Rounded MT Bold" pitchFamily="34" charset="0"/>
              </a:rPr>
              <a:t> came to power  that  the </a:t>
            </a:r>
            <a:r>
              <a:rPr lang="en-US" sz="1800" b="1" dirty="0" smtClean="0">
                <a:solidFill>
                  <a:schemeClr val="bg1"/>
                </a:solidFill>
                <a:latin typeface="Arial Rounded MT Bold" pitchFamily="34" charset="0"/>
              </a:rPr>
              <a:t>killing of Christians </a:t>
            </a:r>
            <a:r>
              <a:rPr lang="en-US" sz="1800" b="1" dirty="0" smtClean="0">
                <a:solidFill>
                  <a:schemeClr val="bg1"/>
                </a:solidFill>
                <a:latin typeface="Arial Rounded MT Bold" pitchFamily="34" charset="0"/>
              </a:rPr>
              <a:t>slowed down in the Middle East.  </a:t>
            </a:r>
            <a:r>
              <a:rPr lang="en-US" sz="1800" b="1" dirty="0" smtClean="0">
                <a:solidFill>
                  <a:schemeClr val="bg1"/>
                </a:solidFill>
                <a:latin typeface="Arial Rounded MT Bold" pitchFamily="34" charset="0"/>
              </a:rPr>
              <a:t>In Syria since </a:t>
            </a:r>
            <a:r>
              <a:rPr lang="en-US" sz="1800" b="1" dirty="0" smtClean="0">
                <a:solidFill>
                  <a:schemeClr val="bg1"/>
                </a:solidFill>
                <a:latin typeface="Arial Rounded MT Bold" pitchFamily="34" charset="0"/>
              </a:rPr>
              <a:t> 2011 the </a:t>
            </a:r>
            <a:r>
              <a:rPr lang="en-US" sz="1800" b="1" dirty="0" smtClean="0">
                <a:solidFill>
                  <a:schemeClr val="bg1"/>
                </a:solidFill>
                <a:latin typeface="Arial Rounded MT Bold" pitchFamily="34" charset="0"/>
              </a:rPr>
              <a:t>beginning of </a:t>
            </a:r>
            <a:r>
              <a:rPr lang="en-US" sz="1800" b="1" dirty="0" smtClean="0">
                <a:solidFill>
                  <a:schemeClr val="bg1"/>
                </a:solidFill>
                <a:latin typeface="Arial Rounded MT Bold" pitchFamily="34" charset="0"/>
              </a:rPr>
              <a:t> its war </a:t>
            </a:r>
            <a:r>
              <a:rPr lang="en-US" sz="1800" b="1" dirty="0" smtClean="0">
                <a:solidFill>
                  <a:schemeClr val="bg1"/>
                </a:solidFill>
                <a:latin typeface="Arial Rounded MT Bold" pitchFamily="34" charset="0"/>
              </a:rPr>
              <a:t>over 5 million people have been killed. </a:t>
            </a:r>
            <a:r>
              <a:rPr lang="en-US" sz="1800" b="1" dirty="0" smtClean="0">
                <a:solidFill>
                  <a:schemeClr val="bg1"/>
                </a:solidFill>
                <a:latin typeface="Arial Rounded MT Bold" pitchFamily="34" charset="0"/>
              </a:rPr>
              <a:t> Worldwide </a:t>
            </a:r>
            <a:r>
              <a:rPr lang="en-US" sz="1800" b="1" dirty="0" smtClean="0">
                <a:solidFill>
                  <a:schemeClr val="bg1"/>
                </a:solidFill>
                <a:latin typeface="Arial Rounded MT Bold" pitchFamily="34" charset="0"/>
              </a:rPr>
              <a:t>reports of blood rivers and seas start back in 2001 the year of </a:t>
            </a:r>
            <a:r>
              <a:rPr lang="en-US" sz="1800" b="1" dirty="0" smtClean="0">
                <a:solidFill>
                  <a:schemeClr val="bg1"/>
                </a:solidFill>
                <a:latin typeface="Arial Rounded MT Bold" pitchFamily="34" charset="0"/>
              </a:rPr>
              <a:t>9/11 that led us into conflict in the lands of Abraham. </a:t>
            </a:r>
            <a:r>
              <a:rPr lang="en-US" sz="1800" b="1" dirty="0" smtClean="0">
                <a:solidFill>
                  <a:schemeClr val="bg1"/>
                </a:solidFill>
                <a:latin typeface="Arial Rounded MT Bold" pitchFamily="34" charset="0"/>
              </a:rPr>
              <a:t>From 2008 to 2010,  only 5 -8 reports of seas and rivers turning blood red  occurred world wide. </a:t>
            </a:r>
            <a:r>
              <a:rPr lang="en-US" sz="1800" b="1" dirty="0" smtClean="0">
                <a:solidFill>
                  <a:schemeClr val="bg1"/>
                </a:solidFill>
                <a:latin typeface="Arial Rounded MT Bold" pitchFamily="34" charset="0"/>
              </a:rPr>
              <a:t> As an overflow from the </a:t>
            </a:r>
            <a:r>
              <a:rPr lang="en-US" sz="1800" b="1" dirty="0" smtClean="0">
                <a:solidFill>
                  <a:schemeClr val="bg1"/>
                </a:solidFill>
                <a:latin typeface="Arial Rounded MT Bold" pitchFamily="34" charset="0"/>
              </a:rPr>
              <a:t>2011 Arab spring </a:t>
            </a:r>
            <a:r>
              <a:rPr lang="en-US" sz="1800" b="1" dirty="0" smtClean="0">
                <a:solidFill>
                  <a:schemeClr val="bg1"/>
                </a:solidFill>
                <a:latin typeface="Arial Rounded MT Bold" pitchFamily="34" charset="0"/>
              </a:rPr>
              <a:t> greater </a:t>
            </a:r>
            <a:r>
              <a:rPr lang="en-US" sz="1800" b="1" dirty="0" smtClean="0">
                <a:solidFill>
                  <a:schemeClr val="bg1"/>
                </a:solidFill>
                <a:latin typeface="Arial Rounded MT Bold" pitchFamily="34" charset="0"/>
              </a:rPr>
              <a:t>persecution of the saints </a:t>
            </a:r>
            <a:r>
              <a:rPr lang="en-US" sz="1800" b="1" dirty="0" smtClean="0">
                <a:solidFill>
                  <a:schemeClr val="bg1"/>
                </a:solidFill>
                <a:latin typeface="Arial Rounded MT Bold" pitchFamily="34" charset="0"/>
              </a:rPr>
              <a:t>began  by 2013  onwards,  </a:t>
            </a:r>
            <a:r>
              <a:rPr lang="en-US" sz="1800" b="1" dirty="0" smtClean="0">
                <a:solidFill>
                  <a:schemeClr val="bg1"/>
                </a:solidFill>
                <a:latin typeface="Arial Rounded MT Bold" pitchFamily="34" charset="0"/>
              </a:rPr>
              <a:t>more waters began turning to blood. From mid </a:t>
            </a:r>
            <a:r>
              <a:rPr lang="en-US" sz="1800" b="1" dirty="0" smtClean="0">
                <a:solidFill>
                  <a:schemeClr val="bg1"/>
                </a:solidFill>
                <a:latin typeface="Arial Rounded MT Bold" pitchFamily="34" charset="0"/>
              </a:rPr>
              <a:t>2011 -2019  an 8 year period </a:t>
            </a:r>
            <a:r>
              <a:rPr lang="en-US" sz="1800" b="1" dirty="0" smtClean="0">
                <a:solidFill>
                  <a:schemeClr val="bg1"/>
                </a:solidFill>
                <a:latin typeface="Arial Rounded MT Bold" pitchFamily="34" charset="0"/>
              </a:rPr>
              <a:t>there have been </a:t>
            </a:r>
            <a:r>
              <a:rPr lang="en-US" sz="1800" b="1" dirty="0" smtClean="0">
                <a:solidFill>
                  <a:schemeClr val="bg1"/>
                </a:solidFill>
                <a:latin typeface="Arial Rounded MT Bold" pitchFamily="34" charset="0"/>
              </a:rPr>
              <a:t> over 45  known reports </a:t>
            </a:r>
            <a:r>
              <a:rPr lang="en-US" sz="1800" b="1" dirty="0" smtClean="0">
                <a:solidFill>
                  <a:schemeClr val="bg1"/>
                </a:solidFill>
                <a:latin typeface="Arial Rounded MT Bold" pitchFamily="34" charset="0"/>
              </a:rPr>
              <a:t>of </a:t>
            </a:r>
            <a:r>
              <a:rPr lang="en-US" sz="1800" b="1" dirty="0" smtClean="0">
                <a:solidFill>
                  <a:schemeClr val="bg1"/>
                </a:solidFill>
                <a:latin typeface="Arial Rounded MT Bold" pitchFamily="34" charset="0"/>
              </a:rPr>
              <a:t> major waters </a:t>
            </a:r>
            <a:r>
              <a:rPr lang="en-US" sz="1800" b="1" dirty="0" smtClean="0">
                <a:solidFill>
                  <a:schemeClr val="bg1"/>
                </a:solidFill>
                <a:latin typeface="Arial Rounded MT Bold" pitchFamily="34" charset="0"/>
              </a:rPr>
              <a:t>turning blood red </a:t>
            </a:r>
            <a:r>
              <a:rPr lang="en-US" sz="1800" b="1" dirty="0" smtClean="0">
                <a:solidFill>
                  <a:schemeClr val="bg1"/>
                </a:solidFill>
                <a:latin typeface="Arial Rounded MT Bold" pitchFamily="34" charset="0"/>
              </a:rPr>
              <a:t> around </a:t>
            </a:r>
            <a:r>
              <a:rPr lang="en-US" sz="1800" b="1" dirty="0" smtClean="0">
                <a:solidFill>
                  <a:schemeClr val="bg1"/>
                </a:solidFill>
                <a:latin typeface="Arial Rounded MT Bold" pitchFamily="34" charset="0"/>
              </a:rPr>
              <a:t>the world </a:t>
            </a:r>
            <a:r>
              <a:rPr lang="en-US" sz="1800" b="1" dirty="0" smtClean="0">
                <a:solidFill>
                  <a:schemeClr val="bg1"/>
                </a:solidFill>
                <a:latin typeface="Arial Rounded MT Bold" pitchFamily="34" charset="0"/>
              </a:rPr>
              <a:t>. </a:t>
            </a:r>
            <a:r>
              <a:rPr lang="en-US" b="1" dirty="0" smtClean="0">
                <a:latin typeface="Arial Rounded MT Bold" pitchFamily="34" charset="0"/>
              </a:rPr>
              <a:t/>
            </a:r>
            <a:br>
              <a:rPr lang="en-US" b="1" dirty="0" smtClean="0">
                <a:latin typeface="Arial Rounded MT Bold" pitchFamily="34" charset="0"/>
              </a:rPr>
            </a:br>
            <a:endParaRPr lang="en-US" b="1" dirty="0">
              <a:latin typeface="Arial Rounded MT Bold" pitchFamily="34" charset="0"/>
            </a:endParaRPr>
          </a:p>
        </p:txBody>
      </p:sp>
    </p:spTree>
  </p:cSld>
  <p:clrMapOvr>
    <a:masterClrMapping/>
  </p:clrMapOvr>
  <p:transition>
    <p:wheel spokes="8"/>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4000" r="-4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042"/>
            <a:ext cx="8229600" cy="5786478"/>
          </a:xfrm>
        </p:spPr>
        <p:txBody>
          <a:bodyPr>
            <a:noAutofit/>
          </a:bodyPr>
          <a:lstStyle/>
          <a:p>
            <a:pPr algn="l"/>
            <a:r>
              <a:rPr lang="en-US" sz="1800" b="1" u="sng" dirty="0" smtClean="0">
                <a:solidFill>
                  <a:srgbClr val="FFFF00"/>
                </a:solidFill>
                <a:latin typeface="Arial Rounded MT Bold" pitchFamily="34" charset="0"/>
                <a:hlinkClick r:id="rId3"/>
              </a:rPr>
              <a:t/>
            </a:r>
            <a:br>
              <a:rPr lang="en-US" sz="1800" b="1" u="sng" dirty="0" smtClean="0">
                <a:solidFill>
                  <a:srgbClr val="FFFF00"/>
                </a:solidFill>
                <a:latin typeface="Arial Rounded MT Bold" pitchFamily="34" charset="0"/>
                <a:hlinkClick r:id="rId3"/>
              </a:rPr>
            </a:br>
            <a:r>
              <a:rPr lang="en-US" sz="1800" b="1" u="sng" dirty="0" smtClean="0">
                <a:solidFill>
                  <a:srgbClr val="FFFF00"/>
                </a:solidFill>
                <a:latin typeface="Arial Rounded MT Bold" pitchFamily="34" charset="0"/>
                <a:hlinkClick r:id="rId3"/>
              </a:rPr>
              <a:t>7</a:t>
            </a:r>
            <a:r>
              <a:rPr lang="en-US" sz="1800" b="1" dirty="0" smtClean="0">
                <a:solidFill>
                  <a:srgbClr val="FFFF00"/>
                </a:solidFill>
                <a:latin typeface="Arial Rounded MT Bold" pitchFamily="34" charset="0"/>
              </a:rPr>
              <a:t>And </a:t>
            </a:r>
            <a:r>
              <a:rPr lang="en-US" sz="1800" b="1" dirty="0" smtClean="0">
                <a:solidFill>
                  <a:srgbClr val="FFFF00"/>
                </a:solidFill>
                <a:latin typeface="Arial Rounded MT Bold" pitchFamily="34" charset="0"/>
              </a:rPr>
              <a:t>I heard another out of the altar say, Even so, Lord God Almighty, true and righteous are thy judgments. </a:t>
            </a:r>
            <a:r>
              <a:rPr lang="en-US" sz="1800" b="1" dirty="0" smtClean="0">
                <a:solidFill>
                  <a:schemeClr val="bg1"/>
                </a:solidFill>
                <a:latin typeface="Arial Rounded MT Bold" pitchFamily="34" charset="0"/>
              </a:rPr>
              <a:t/>
            </a:r>
            <a:br>
              <a:rPr lang="en-US" sz="1800" b="1" dirty="0" smtClean="0">
                <a:solidFill>
                  <a:schemeClr val="bg1"/>
                </a:solidFill>
                <a:latin typeface="Arial Rounded MT Bold" pitchFamily="34" charset="0"/>
              </a:rPr>
            </a:br>
            <a:r>
              <a:rPr lang="en-US" sz="1800" b="1" dirty="0" smtClean="0">
                <a:solidFill>
                  <a:schemeClr val="bg1"/>
                </a:solidFill>
                <a:latin typeface="Arial Rounded MT Bold" pitchFamily="34" charset="0"/>
              </a:rPr>
              <a:t/>
            </a:r>
            <a:br>
              <a:rPr lang="en-US" sz="1800" b="1" dirty="0" smtClean="0">
                <a:solidFill>
                  <a:schemeClr val="bg1"/>
                </a:solidFill>
                <a:latin typeface="Arial Rounded MT Bold" pitchFamily="34" charset="0"/>
              </a:rPr>
            </a:br>
            <a:r>
              <a:rPr lang="en-US" sz="1800" b="1" dirty="0" smtClean="0">
                <a:solidFill>
                  <a:schemeClr val="bg1"/>
                </a:solidFill>
                <a:latin typeface="Arial Rounded MT Bold" pitchFamily="34" charset="0"/>
              </a:rPr>
              <a:t>In 2013 </a:t>
            </a:r>
            <a:r>
              <a:rPr lang="en-US" sz="1800" b="1" dirty="0" smtClean="0">
                <a:solidFill>
                  <a:schemeClr val="bg1"/>
                </a:solidFill>
                <a:latin typeface="Arial Rounded MT Bold" pitchFamily="34" charset="0"/>
              </a:rPr>
              <a:t>it </a:t>
            </a:r>
            <a:r>
              <a:rPr lang="en-US" sz="1800" b="1" dirty="0" smtClean="0">
                <a:solidFill>
                  <a:schemeClr val="bg1"/>
                </a:solidFill>
                <a:latin typeface="Arial Rounded MT Bold" pitchFamily="34" charset="0"/>
              </a:rPr>
              <a:t>was estimated </a:t>
            </a:r>
            <a:r>
              <a:rPr lang="en-US" sz="1800" b="1" dirty="0" smtClean="0">
                <a:solidFill>
                  <a:schemeClr val="bg1"/>
                </a:solidFill>
                <a:latin typeface="Arial Rounded MT Bold" pitchFamily="34" charset="0"/>
              </a:rPr>
              <a:t> </a:t>
            </a:r>
            <a:r>
              <a:rPr lang="en-US" sz="1800" b="1" dirty="0" smtClean="0">
                <a:solidFill>
                  <a:schemeClr val="bg1"/>
                </a:solidFill>
                <a:latin typeface="Arial Rounded MT Bold" pitchFamily="34" charset="0"/>
              </a:rPr>
              <a:t>up to 160 thousand Christians were martyred worldwide. Since Christ walked on the earth and died until now it is estimated that 50 </a:t>
            </a:r>
            <a:r>
              <a:rPr lang="en-US" sz="1800" b="1" dirty="0" smtClean="0">
                <a:solidFill>
                  <a:schemeClr val="bg1"/>
                </a:solidFill>
                <a:latin typeface="Arial Rounded MT Bold" pitchFamily="34" charset="0"/>
              </a:rPr>
              <a:t>million </a:t>
            </a:r>
            <a:r>
              <a:rPr lang="en-US" sz="1800" b="1" dirty="0" smtClean="0">
                <a:solidFill>
                  <a:schemeClr val="bg1"/>
                </a:solidFill>
                <a:latin typeface="Arial Rounded MT Bold" pitchFamily="34" charset="0"/>
              </a:rPr>
              <a:t>Christians were martyred by the </a:t>
            </a:r>
            <a:r>
              <a:rPr lang="en-US" sz="1800" b="1" dirty="0" smtClean="0">
                <a:solidFill>
                  <a:schemeClr val="bg1"/>
                </a:solidFill>
                <a:latin typeface="Arial Rounded MT Bold" pitchFamily="34" charset="0"/>
              </a:rPr>
              <a:t>Vatican alone. Recent events are </a:t>
            </a:r>
            <a:r>
              <a:rPr lang="en-US" sz="1800" b="1" dirty="0" smtClean="0">
                <a:solidFill>
                  <a:schemeClr val="bg1"/>
                </a:solidFill>
                <a:latin typeface="Arial Rounded MT Bold" pitchFamily="34" charset="0"/>
              </a:rPr>
              <a:t>all part of the compliment of martyrs coming to fullness </a:t>
            </a:r>
            <a:r>
              <a:rPr lang="en-US" sz="1800" b="1" dirty="0" smtClean="0">
                <a:solidFill>
                  <a:schemeClr val="bg1"/>
                </a:solidFill>
                <a:latin typeface="Arial Rounded MT Bold" pitchFamily="34" charset="0"/>
              </a:rPr>
              <a:t>as mentioned </a:t>
            </a:r>
            <a:r>
              <a:rPr lang="en-US" sz="1800" b="1" dirty="0" smtClean="0">
                <a:solidFill>
                  <a:schemeClr val="bg1"/>
                </a:solidFill>
                <a:latin typeface="Arial Rounded MT Bold" pitchFamily="34" charset="0"/>
              </a:rPr>
              <a:t>in Revelations 6:9-11 the fifth seal opened. There are currently </a:t>
            </a:r>
            <a:r>
              <a:rPr lang="en-US" sz="1800" b="1" dirty="0" smtClean="0">
                <a:solidFill>
                  <a:schemeClr val="bg1"/>
                </a:solidFill>
                <a:latin typeface="Arial Rounded MT Bold" pitchFamily="34" charset="0"/>
              </a:rPr>
              <a:t>215 </a:t>
            </a:r>
            <a:r>
              <a:rPr lang="en-US" sz="1800" b="1" dirty="0" smtClean="0">
                <a:solidFill>
                  <a:schemeClr val="bg1"/>
                </a:solidFill>
                <a:latin typeface="Arial Rounded MT Bold" pitchFamily="34" charset="0"/>
              </a:rPr>
              <a:t>million Christians under persecution worldwide in 64 nations with tens of thousands being killed each year. </a:t>
            </a:r>
            <a:r>
              <a:rPr lang="en-US" sz="1800" b="1" dirty="0" smtClean="0">
                <a:solidFill>
                  <a:schemeClr val="bg1"/>
                </a:solidFill>
                <a:latin typeface="Arial Rounded MT Bold" pitchFamily="34" charset="0"/>
              </a:rPr>
              <a:t>In </a:t>
            </a:r>
            <a:r>
              <a:rPr lang="en-US" sz="1800" b="1" dirty="0" smtClean="0">
                <a:solidFill>
                  <a:schemeClr val="bg1"/>
                </a:solidFill>
                <a:latin typeface="Arial Rounded MT Bold" pitchFamily="34" charset="0"/>
              </a:rPr>
              <a:t>North Korea alone it is estimated that 100 thousand Christians are serving as state slaves in </a:t>
            </a:r>
            <a:r>
              <a:rPr lang="en-US" sz="1800" b="1" dirty="0" smtClean="0">
                <a:solidFill>
                  <a:schemeClr val="bg1"/>
                </a:solidFill>
                <a:latin typeface="Arial Rounded MT Bold" pitchFamily="34" charset="0"/>
              </a:rPr>
              <a:t>jails , they have public executions of Christians. </a:t>
            </a:r>
            <a:r>
              <a:rPr lang="en-US" sz="1800" b="1" dirty="0" smtClean="0">
                <a:solidFill>
                  <a:schemeClr val="bg1"/>
                </a:solidFill>
                <a:latin typeface="Arial Rounded MT Bold" pitchFamily="34" charset="0"/>
              </a:rPr>
              <a:t/>
            </a:r>
            <a:br>
              <a:rPr lang="en-US" sz="1800" b="1" dirty="0" smtClean="0">
                <a:solidFill>
                  <a:schemeClr val="bg1"/>
                </a:solidFill>
                <a:latin typeface="Arial Rounded MT Bold" pitchFamily="34" charset="0"/>
              </a:rPr>
            </a:br>
            <a:r>
              <a:rPr lang="en-US" sz="1800" b="1" dirty="0" smtClean="0">
                <a:solidFill>
                  <a:schemeClr val="bg1"/>
                </a:solidFill>
                <a:latin typeface="Arial Rounded MT Bold" pitchFamily="34" charset="0"/>
              </a:rPr>
              <a:t/>
            </a:r>
            <a:br>
              <a:rPr lang="en-US" sz="1800" b="1" dirty="0" smtClean="0">
                <a:solidFill>
                  <a:schemeClr val="bg1"/>
                </a:solidFill>
                <a:latin typeface="Arial Rounded MT Bold" pitchFamily="34" charset="0"/>
              </a:rPr>
            </a:br>
            <a:r>
              <a:rPr lang="en-US" sz="1800" b="1" dirty="0" smtClean="0">
                <a:solidFill>
                  <a:schemeClr val="bg1"/>
                </a:solidFill>
                <a:latin typeface="Arial Rounded MT Bold" pitchFamily="34" charset="0"/>
              </a:rPr>
              <a:t>The </a:t>
            </a:r>
            <a:r>
              <a:rPr lang="en-US" sz="1800" b="1" dirty="0" smtClean="0">
                <a:solidFill>
                  <a:schemeClr val="bg1"/>
                </a:solidFill>
                <a:latin typeface="Arial Rounded MT Bold" pitchFamily="34" charset="0"/>
              </a:rPr>
              <a:t>wide scale persecution of Christians </a:t>
            </a:r>
            <a:r>
              <a:rPr lang="en-US" sz="1800" b="1" dirty="0" smtClean="0">
                <a:solidFill>
                  <a:schemeClr val="bg1"/>
                </a:solidFill>
                <a:latin typeface="Arial Rounded MT Bold" pitchFamily="34" charset="0"/>
              </a:rPr>
              <a:t> has been impacted since </a:t>
            </a:r>
            <a:r>
              <a:rPr lang="en-US" sz="1800" b="1" dirty="0" smtClean="0">
                <a:solidFill>
                  <a:schemeClr val="bg1"/>
                </a:solidFill>
                <a:latin typeface="Arial Rounded MT Bold" pitchFamily="34" charset="0"/>
              </a:rPr>
              <a:t>2009 with President </a:t>
            </a:r>
            <a:r>
              <a:rPr lang="en-US" sz="1800" b="1" dirty="0" err="1" smtClean="0">
                <a:solidFill>
                  <a:schemeClr val="bg1"/>
                </a:solidFill>
                <a:latin typeface="Arial Rounded MT Bold" pitchFamily="34" charset="0"/>
              </a:rPr>
              <a:t>Obama's</a:t>
            </a:r>
            <a:r>
              <a:rPr lang="en-US" sz="1800" b="1" dirty="0" smtClean="0">
                <a:solidFill>
                  <a:schemeClr val="bg1"/>
                </a:solidFill>
                <a:latin typeface="Arial Rounded MT Bold" pitchFamily="34" charset="0"/>
              </a:rPr>
              <a:t> </a:t>
            </a:r>
            <a:r>
              <a:rPr lang="en-US" sz="1800" b="1" dirty="0" smtClean="0">
                <a:solidFill>
                  <a:schemeClr val="bg1"/>
                </a:solidFill>
                <a:latin typeface="Arial Rounded MT Bold" pitchFamily="34" charset="0"/>
              </a:rPr>
              <a:t>foreign </a:t>
            </a:r>
            <a:r>
              <a:rPr lang="en-US" sz="1800" b="1" dirty="0" smtClean="0">
                <a:solidFill>
                  <a:schemeClr val="bg1"/>
                </a:solidFill>
                <a:latin typeface="Arial Rounded MT Bold" pitchFamily="34" charset="0"/>
              </a:rPr>
              <a:t>policy. </a:t>
            </a:r>
            <a:r>
              <a:rPr lang="en-US" sz="1800" b="1" dirty="0" err="1" smtClean="0">
                <a:solidFill>
                  <a:schemeClr val="bg1"/>
                </a:solidFill>
                <a:latin typeface="Arial Rounded MT Bold" pitchFamily="34" charset="0"/>
              </a:rPr>
              <a:t>Obama</a:t>
            </a:r>
            <a:r>
              <a:rPr lang="en-US" sz="1800" b="1" dirty="0" smtClean="0">
                <a:solidFill>
                  <a:schemeClr val="bg1"/>
                </a:solidFill>
                <a:latin typeface="Arial Rounded MT Bold" pitchFamily="34" charset="0"/>
              </a:rPr>
              <a:t> trained and funded Islamic Jihadists  he armed them with weapons </a:t>
            </a:r>
            <a:r>
              <a:rPr lang="en-US" sz="1800" b="1" dirty="0" smtClean="0">
                <a:solidFill>
                  <a:schemeClr val="bg1"/>
                </a:solidFill>
                <a:latin typeface="Arial Rounded MT Bold" pitchFamily="34" charset="0"/>
              </a:rPr>
              <a:t>giving </a:t>
            </a:r>
            <a:r>
              <a:rPr lang="en-US" sz="1800" b="1" dirty="0" smtClean="0">
                <a:solidFill>
                  <a:schemeClr val="bg1"/>
                </a:solidFill>
                <a:latin typeface="Arial Rounded MT Bold" pitchFamily="34" charset="0"/>
              </a:rPr>
              <a:t> Jihadists power </a:t>
            </a:r>
            <a:r>
              <a:rPr lang="en-US" sz="1800" b="1" dirty="0" smtClean="0">
                <a:solidFill>
                  <a:schemeClr val="bg1"/>
                </a:solidFill>
                <a:latin typeface="Arial Rounded MT Bold" pitchFamily="34" charset="0"/>
              </a:rPr>
              <a:t>to persecute and kill on a massive scale. </a:t>
            </a:r>
            <a:r>
              <a:rPr lang="en-US" sz="1800" b="1" dirty="0" smtClean="0">
                <a:solidFill>
                  <a:schemeClr val="bg1"/>
                </a:solidFill>
                <a:latin typeface="Arial Rounded MT Bold" pitchFamily="34" charset="0"/>
              </a:rPr>
              <a:t> </a:t>
            </a:r>
            <a:r>
              <a:rPr lang="en-US" sz="1800" b="1" dirty="0" err="1" smtClean="0">
                <a:solidFill>
                  <a:schemeClr val="bg1"/>
                </a:solidFill>
                <a:latin typeface="Arial Rounded MT Bold" pitchFamily="34" charset="0"/>
              </a:rPr>
              <a:t>Obama</a:t>
            </a:r>
            <a:r>
              <a:rPr lang="en-US" sz="1800" b="1" dirty="0" smtClean="0">
                <a:solidFill>
                  <a:schemeClr val="bg1"/>
                </a:solidFill>
                <a:latin typeface="Arial Rounded MT Bold" pitchFamily="34" charset="0"/>
              </a:rPr>
              <a:t> has been key in advancing Islamic causes he arranged the </a:t>
            </a:r>
            <a:r>
              <a:rPr lang="en-US" sz="1800" b="1" dirty="0" smtClean="0">
                <a:solidFill>
                  <a:schemeClr val="bg1"/>
                </a:solidFill>
                <a:latin typeface="Arial Rounded MT Bold" pitchFamily="34" charset="0"/>
              </a:rPr>
              <a:t>Iran nuclear deal in 2015 </a:t>
            </a:r>
            <a:r>
              <a:rPr lang="en-US" sz="1800" b="1" dirty="0" smtClean="0">
                <a:solidFill>
                  <a:schemeClr val="bg1"/>
                </a:solidFill>
                <a:latin typeface="Arial Rounded MT Bold" pitchFamily="34" charset="0"/>
              </a:rPr>
              <a:t>. He </a:t>
            </a:r>
            <a:r>
              <a:rPr lang="en-US" sz="1800" b="1" dirty="0" smtClean="0">
                <a:solidFill>
                  <a:schemeClr val="bg1"/>
                </a:solidFill>
                <a:latin typeface="Arial Rounded MT Bold" pitchFamily="34" charset="0"/>
              </a:rPr>
              <a:t>sent 150 billion dollars in hard US currency to Iran a terrorist supporting </a:t>
            </a:r>
            <a:r>
              <a:rPr lang="en-US" sz="1800" b="1" dirty="0" smtClean="0">
                <a:solidFill>
                  <a:schemeClr val="bg1"/>
                </a:solidFill>
                <a:latin typeface="Arial Rounded MT Bold" pitchFamily="34" charset="0"/>
              </a:rPr>
              <a:t>nation and allowed the UN 2334 resolution against Israel .</a:t>
            </a:r>
            <a:r>
              <a:rPr lang="en-US" sz="1800" b="1" dirty="0" smtClean="0">
                <a:solidFill>
                  <a:schemeClr val="bg1"/>
                </a:solidFill>
                <a:latin typeface="Arial Rounded MT Bold" pitchFamily="34" charset="0"/>
              </a:rPr>
              <a:t/>
            </a:r>
            <a:br>
              <a:rPr lang="en-US" sz="1800" b="1" dirty="0" smtClean="0">
                <a:solidFill>
                  <a:schemeClr val="bg1"/>
                </a:solidFill>
                <a:latin typeface="Arial Rounded MT Bold" pitchFamily="34" charset="0"/>
              </a:rPr>
            </a:br>
            <a:endParaRPr lang="en-US" sz="1800" b="1" dirty="0">
              <a:solidFill>
                <a:srgbClr val="FFFF00"/>
              </a:solidFill>
            </a:endParaRPr>
          </a:p>
        </p:txBody>
      </p:sp>
    </p:spTree>
  </p:cSld>
  <p:clrMapOvr>
    <a:masterClrMapping/>
  </p:clrMapOvr>
  <p:transition>
    <p:wheel spokes="8"/>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4000" r="-4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56"/>
            <a:ext cx="8229600" cy="5786478"/>
          </a:xfrm>
        </p:spPr>
        <p:txBody>
          <a:bodyPr>
            <a:normAutofit fontScale="90000"/>
          </a:bodyPr>
          <a:lstStyle/>
          <a:p>
            <a:pPr algn="l"/>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Since 2001 there has been  blood red rivers, waterfalls, lakes and oceans in places all over the world. The China river Yangtze turned blood red, Lebanon’s Beirut river, Australian beaches turned blood red. There was been blood red rain for 3 months in India, Pakistan and </a:t>
            </a:r>
            <a:r>
              <a:rPr lang="en-US" sz="2000" b="1" dirty="0" err="1" smtClean="0">
                <a:solidFill>
                  <a:schemeClr val="bg1"/>
                </a:solidFill>
                <a:latin typeface="Arial Rounded MT Bold" pitchFamily="34" charset="0"/>
              </a:rPr>
              <a:t>Shri</a:t>
            </a:r>
            <a:r>
              <a:rPr lang="en-US" sz="2000" b="1" dirty="0" smtClean="0">
                <a:solidFill>
                  <a:schemeClr val="bg1"/>
                </a:solidFill>
                <a:latin typeface="Arial Rounded MT Bold" pitchFamily="34" charset="0"/>
              </a:rPr>
              <a:t> Lanka in 2012,  the sea of Azov turned blood red in Russia, Blood red rivers in Netherlands, beaches in Turkey turn blood red, blood red rain falls in  </a:t>
            </a:r>
            <a:r>
              <a:rPr lang="en-US" sz="2000" b="1" dirty="0" err="1" smtClean="0">
                <a:solidFill>
                  <a:schemeClr val="bg1"/>
                </a:solidFill>
                <a:latin typeface="Arial Rounded MT Bold" pitchFamily="34" charset="0"/>
              </a:rPr>
              <a:t>Kannur</a:t>
            </a:r>
            <a:r>
              <a:rPr lang="en-US" sz="2000" b="1" dirty="0" smtClean="0">
                <a:solidFill>
                  <a:schemeClr val="bg1"/>
                </a:solidFill>
                <a:latin typeface="Arial Rounded MT Bold" pitchFamily="34" charset="0"/>
              </a:rPr>
              <a:t> Kerala.</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Lakes have turned blood red in  France, Antarctic glaciers had blood red rivers and waterfalls, a river turned red in Slovakia USA has had several rivers and lakes turn blood red in places such as Ohio, Texas and Minnesota. There are many more reports of waters turning blood red in color these events are occurring in countries all over the world. reported on the news media and  internet</a:t>
            </a:r>
            <a:r>
              <a:rPr lang="en-US" sz="1600" dirty="0" smtClean="0">
                <a:solidFill>
                  <a:schemeClr val="bg1"/>
                </a:solidFill>
                <a:latin typeface="Arial Rounded MT Bold" pitchFamily="34" charset="0"/>
              </a:rPr>
              <a:t>.       (</a:t>
            </a:r>
            <a:r>
              <a:rPr lang="en-US" sz="1600" dirty="0" smtClean="0">
                <a:solidFill>
                  <a:schemeClr val="bg1"/>
                </a:solidFill>
                <a:latin typeface="Arial Rounded MT Bold" pitchFamily="34" charset="0"/>
              </a:rPr>
              <a:t>Video) </a:t>
            </a: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The following pictures are from articles on blood waters around the world taken from 2008 – 2019.  </a:t>
            </a:r>
            <a:r>
              <a:rPr lang="en-US" dirty="0" smtClean="0"/>
              <a:t/>
            </a:r>
            <a:br>
              <a:rPr lang="en-US" dirty="0" smtClean="0"/>
            </a:br>
            <a:endParaRPr lang="en-US" dirty="0"/>
          </a:p>
        </p:txBody>
      </p:sp>
      <p:pic>
        <p:nvPicPr>
          <p:cNvPr id="3" name="WATER BECOMES BLOOD RED.avi">
            <a:hlinkClick r:id="" action="ppaction://media"/>
          </p:cNvPr>
          <p:cNvPicPr>
            <a:picLocks noRot="1" noChangeAspect="1"/>
          </p:cNvPicPr>
          <p:nvPr>
            <a:videoFile r:link="rId1"/>
          </p:nvPr>
        </p:nvPicPr>
        <p:blipFill>
          <a:blip r:embed="rId4"/>
          <a:stretch>
            <a:fillRect/>
          </a:stretch>
        </p:blipFill>
        <p:spPr>
          <a:xfrm>
            <a:off x="-3643370" y="0"/>
            <a:ext cx="3174980" cy="1785926"/>
          </a:xfrm>
          <a:prstGeom prst="rect">
            <a:avLst/>
          </a:prstGeom>
        </p:spPr>
      </p:pic>
    </p:spTree>
  </p:cSld>
  <p:clrMapOvr>
    <a:masterClrMapping/>
  </p:clrMapOvr>
  <p:transition>
    <p:wheel spokes="8"/>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chemeClr val="bg1"/>
                </a:solidFill>
                <a:latin typeface="Arial Rounded MT Bold" pitchFamily="34" charset="0"/>
              </a:rPr>
              <a:t>2008 Lake in Iraq </a:t>
            </a:r>
            <a:endParaRPr lang="en-US" sz="2800" b="1" dirty="0">
              <a:solidFill>
                <a:schemeClr val="bg1"/>
              </a:solidFill>
              <a:latin typeface="Arial Rounded MT Bold" pitchFamily="34" charset="0"/>
            </a:endParaRPr>
          </a:p>
        </p:txBody>
      </p:sp>
      <p:pic>
        <p:nvPicPr>
          <p:cNvPr id="3" name="Picture 2" descr="http://www.freewebs.com/neegroid/ats/lake2.jpg"/>
          <p:cNvPicPr/>
          <p:nvPr/>
        </p:nvPicPr>
        <p:blipFill>
          <a:blip r:embed="rId3" cstate="print"/>
          <a:srcRect/>
          <a:stretch>
            <a:fillRect/>
          </a:stretch>
        </p:blipFill>
        <p:spPr bwMode="auto">
          <a:xfrm>
            <a:off x="500034" y="2928934"/>
            <a:ext cx="4000528" cy="3468611"/>
          </a:xfrm>
          <a:prstGeom prst="rect">
            <a:avLst/>
          </a:prstGeom>
          <a:noFill/>
          <a:ln w="9525">
            <a:noFill/>
            <a:miter lim="800000"/>
            <a:headEnd/>
            <a:tailEnd/>
          </a:ln>
        </p:spPr>
      </p:pic>
      <p:pic>
        <p:nvPicPr>
          <p:cNvPr id="4" name="Picture 3" descr="http://ts1.mm.bing.net/th?&amp;id=HN.608045104571745551&amp;w=300&amp;h=300&amp;c=0&amp;pid=1.9&amp;rs=0&amp;p=0"/>
          <p:cNvPicPr/>
          <p:nvPr/>
        </p:nvPicPr>
        <p:blipFill>
          <a:blip r:embed="rId4" cstate="print"/>
          <a:srcRect/>
          <a:stretch>
            <a:fillRect/>
          </a:stretch>
        </p:blipFill>
        <p:spPr bwMode="auto">
          <a:xfrm>
            <a:off x="4857752" y="1714488"/>
            <a:ext cx="3770320" cy="3214710"/>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476</TotalTime>
  <Words>189</Words>
  <Application>Microsoft Office PowerPoint</Application>
  <PresentationFormat>On-screen Show (4:3)</PresentationFormat>
  <Paragraphs>45</Paragraphs>
  <Slides>50</Slides>
  <Notes>0</Notes>
  <HiddenSlides>0</HiddenSlides>
  <MMClips>1</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Slide 1</vt:lpstr>
      <vt:lpstr>Slide 2</vt:lpstr>
      <vt:lpstr>The 3rd Bowl of Judgment “Rev 16:4-7” </vt:lpstr>
      <vt:lpstr>     4And the third angel poured out his vial upon the rivers and fountains of waters; and they became blood.   Some of the first blood red waters began to be reported in the media in 2001. There have been waters, rain, oceans and rivers turning blood red all around the world in the last two decades in many nations even in Antarctica. There has been an  increase in the blood waters around the world as reported  in recent years an acceleration  of this sign. </vt:lpstr>
      <vt:lpstr>Slide 5</vt:lpstr>
      <vt:lpstr>   5And I heard the angel of the waters say, Thou art righteous, O Lord, which art, and was, and shalt be, because thou hast judged thus. 6For they have shed the blood of saints and prophets,  and thou hast given them blood to drink; for they are worthy.   The martyrdom of the saints is directly tied into this sign and wonder according to this prophecy. In Rev 17 the woman of wickedness is drunk on their blood. Christian martyrs doubled  in number worldwide from mid 2013 when Hezbollah entered into the Syrian conflict  then Isis into Iraq in early 2014. Bringing forth the “Warring against the saints” for 42 months in the Middle east region. There has been 1.2 million Christians destroyed from Iraq and 1 million from Syria no one know fully where they all are they have been either murdered  become refugees or slaves to Islam.   It wasn’t until President Donald Trump (2017)  came to power  that  the killing of Christians slowed down in the Middle East.  In Syria since  2011 the beginning of  its war over 5 million people have been killed.  Worldwide reports of blood rivers and seas start back in 2001 the year of 9/11 that led us into conflict in the lands of Abraham. From 2008 to 2010,  only 5 -8 reports of seas and rivers turning blood red  occurred world wide.  As an overflow from the 2011 Arab spring  greater persecution of the saints began  by 2013  onwards,  more waters began turning to blood. From mid 2011 -2019  an 8 year period there have been  over 45  known reports of  major waters turning blood red  around the world .  </vt:lpstr>
      <vt:lpstr> 7And I heard another out of the altar say, Even so, Lord God Almighty, true and righteous are thy judgments.   In 2013 it was estimated  up to 160 thousand Christians were martyred worldwide. Since Christ walked on the earth and died until now it is estimated that 50 million Christians were martyred by the Vatican alone. Recent events are all part of the compliment of martyrs coming to fullness as mentioned in Revelations 6:9-11 the fifth seal opened. There are currently 215 million Christians under persecution worldwide in 64 nations with tens of thousands being killed each year. In North Korea alone it is estimated that 100 thousand Christians are serving as state slaves in jails , they have public executions of Christians.   The wide scale persecution of Christians  has been impacted since 2009 with President Obama's foreign policy. Obama trained and funded Islamic Jihadists  he armed them with weapons giving  Jihadists power to persecute and kill on a massive scale.  Obama has been key in advancing Islamic causes he arranged the Iran nuclear deal in 2015 . He sent 150 billion dollars in hard US currency to Iran a terrorist supporting nation and allowed the UN 2334 resolution against Israel . </vt:lpstr>
      <vt:lpstr>  Since 2001 there has been  blood red rivers, waterfalls, lakes and oceans in places all over the world. The China river Yangtze turned blood red, Lebanon’s Beirut river, Australian beaches turned blood red. There was been blood red rain for 3 months in India, Pakistan and Shri Lanka in 2012,  the sea of Azov turned blood red in Russia, Blood red rivers in Netherlands, beaches in Turkey turn blood red, blood red rain falls in  Kannur Kerala.   Lakes have turned blood red in  France, Antarctic glaciers had blood red rivers and waterfalls, a river turned red in Slovakia USA has had several rivers and lakes turn blood red in places such as Ohio, Texas and Minnesota. There are many more reports of waters turning blood red in color these events are occurring in countries all over the world. reported on the news media and  internet.       (Video)   The following pictures are from articles on blood waters around the world taken from 2008 – 2019.   </vt:lpstr>
      <vt:lpstr>2008 Lake in Iraq </vt:lpstr>
      <vt:lpstr>Slide 10</vt:lpstr>
      <vt:lpstr>      2010 Gulf of Mexico oil spill turns                  </vt:lpstr>
      <vt:lpstr> 2011 Jianghe River China</vt:lpstr>
      <vt:lpstr>2011 Texas lake USA </vt:lpstr>
      <vt:lpstr>2011 Norwalk Ohio USA </vt:lpstr>
      <vt:lpstr>2012  Lake Retba, Senegal, West Africa </vt:lpstr>
      <vt:lpstr>2012 Camargue, southern France</vt:lpstr>
      <vt:lpstr>2012 Arkansas USA  </vt:lpstr>
      <vt:lpstr>2012 Tennessee USA   </vt:lpstr>
      <vt:lpstr> 2012 Red rain Kannur, Kerala, India</vt:lpstr>
      <vt:lpstr>Slide 20</vt:lpstr>
      <vt:lpstr>Slide 21</vt:lpstr>
      <vt:lpstr>2012 lake in Anatolia ,Turkey </vt:lpstr>
      <vt:lpstr> 2012 The Retba Lake, Senegal West Africa  </vt:lpstr>
      <vt:lpstr>2012  Gizmodo Japan 200 tons of dead sardines </vt:lpstr>
      <vt:lpstr>2013  River  in Slovakia  Switzerland. </vt:lpstr>
      <vt:lpstr>2013 Red rain in Sri Lanka </vt:lpstr>
      <vt:lpstr>2013 Netherlands </vt:lpstr>
      <vt:lpstr>2013 China Yangtze river </vt:lpstr>
      <vt:lpstr>Slide 29</vt:lpstr>
      <vt:lpstr>2013 Slovakia Poland </vt:lpstr>
      <vt:lpstr>2014 Wenzhou River China</vt:lpstr>
      <vt:lpstr>2014  Beirut  canals</vt:lpstr>
      <vt:lpstr>2014 Siquijor, Philippines </vt:lpstr>
      <vt:lpstr>    2014 Sydney Australia Clovelly beach   </vt:lpstr>
      <vt:lpstr>2014 Gulf of Mexico    </vt:lpstr>
      <vt:lpstr>2014 Vancouver Canada </vt:lpstr>
      <vt:lpstr>2014 Antarctica </vt:lpstr>
      <vt:lpstr>2014 China Shenzhen sea</vt:lpstr>
      <vt:lpstr>2015 Brazil beach</vt:lpstr>
      <vt:lpstr> 2015 Blood Falls In Antarctica </vt:lpstr>
      <vt:lpstr>2015  Vava’u beach, Tonga </vt:lpstr>
      <vt:lpstr>2015 Turkey’s Tuz Golu salt lake</vt:lpstr>
      <vt:lpstr>2016 Iran Lake Urmia satalite picture with highway bridge in middle</vt:lpstr>
      <vt:lpstr>2016 Daldykan River, Siberia, Russia  </vt:lpstr>
      <vt:lpstr>2016 Lagoon  Mexico </vt:lpstr>
      <vt:lpstr>2017 Ghana river Africa</vt:lpstr>
      <vt:lpstr>2018 The Molchanka River, Siberia, Russia </vt:lpstr>
      <vt:lpstr>2019  Three rivers in Malawi and Indonesia </vt:lpstr>
      <vt:lpstr>2019 Vancouver lake </vt:lpstr>
      <vt:lpstr>Slide 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Brian Thompson</dc:creator>
  <cp:lastModifiedBy>Brian Thompson</cp:lastModifiedBy>
  <cp:revision>65</cp:revision>
  <dcterms:created xsi:type="dcterms:W3CDTF">2019-07-31T23:26:59Z</dcterms:created>
  <dcterms:modified xsi:type="dcterms:W3CDTF">2019-08-02T09:55:17Z</dcterms:modified>
</cp:coreProperties>
</file>